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handoutMasterIdLst>
    <p:handoutMasterId r:id="rId43"/>
  </p:handoutMasterIdLst>
  <p:sldIdLst>
    <p:sldId id="269" r:id="rId2"/>
    <p:sldId id="270" r:id="rId3"/>
    <p:sldId id="271" r:id="rId4"/>
    <p:sldId id="272" r:id="rId5"/>
    <p:sldId id="273" r:id="rId6"/>
    <p:sldId id="274" r:id="rId7"/>
    <p:sldId id="275" r:id="rId8"/>
    <p:sldId id="276" r:id="rId9"/>
    <p:sldId id="277" r:id="rId10"/>
    <p:sldId id="278" r:id="rId11"/>
    <p:sldId id="279" r:id="rId12"/>
    <p:sldId id="280" r:id="rId13"/>
    <p:sldId id="281"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56" r:id="rId27"/>
    <p:sldId id="257" r:id="rId28"/>
    <p:sldId id="260" r:id="rId29"/>
    <p:sldId id="258" r:id="rId30"/>
    <p:sldId id="259" r:id="rId31"/>
    <p:sldId id="261" r:id="rId32"/>
    <p:sldId id="266" r:id="rId33"/>
    <p:sldId id="265" r:id="rId34"/>
    <p:sldId id="263" r:id="rId35"/>
    <p:sldId id="264" r:id="rId36"/>
    <p:sldId id="267" r:id="rId37"/>
    <p:sldId id="268" r:id="rId38"/>
    <p:sldId id="294" r:id="rId39"/>
    <p:sldId id="295" r:id="rId40"/>
    <p:sldId id="296" r:id="rId41"/>
    <p:sldId id="297" r:id="rId42"/>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p:scale>
          <a:sx n="100" d="100"/>
          <a:sy n="100" d="100"/>
        </p:scale>
        <p:origin x="-72"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6583750E-737C-4E5D-947A-D485C2FE3030}" type="datetimeFigureOut">
              <a:rPr lang="en-US" smtClean="0"/>
              <a:t>5/23/2016</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4E299EAF-9BDF-4E6E-B9A3-266F2D3CF9FC}" type="slidenum">
              <a:rPr lang="en-US" smtClean="0"/>
              <a:t>‹#›</a:t>
            </a:fld>
            <a:endParaRPr lang="en-US"/>
          </a:p>
        </p:txBody>
      </p:sp>
    </p:spTree>
    <p:extLst>
      <p:ext uri="{BB962C8B-B14F-4D97-AF65-F5344CB8AC3E}">
        <p14:creationId xmlns:p14="http://schemas.microsoft.com/office/powerpoint/2010/main" val="32085317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9E98DA-58F3-42DA-8A18-D362CB146404}" type="datetimeFigureOut">
              <a:rPr lang="en-US" smtClean="0"/>
              <a:t>5/23/2016</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EA9FAC1-B967-4E5C-AC5F-DDBBBE19EA22}" type="slidenum">
              <a:rPr lang="en-US" smtClean="0"/>
              <a:t>‹#›</a:t>
            </a:fld>
            <a:endParaRPr lang="en-US"/>
          </a:p>
        </p:txBody>
      </p:sp>
    </p:spTree>
    <p:extLst>
      <p:ext uri="{BB962C8B-B14F-4D97-AF65-F5344CB8AC3E}">
        <p14:creationId xmlns:p14="http://schemas.microsoft.com/office/powerpoint/2010/main" val="1601766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9E98DA-58F3-42DA-8A18-D362CB146404}" type="datetimeFigureOut">
              <a:rPr lang="en-US" smtClean="0"/>
              <a:t>5/23/2016</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EA9FAC1-B967-4E5C-AC5F-DDBBBE19EA22}" type="slidenum">
              <a:rPr lang="en-US" smtClean="0"/>
              <a:t>‹#›</a:t>
            </a:fld>
            <a:endParaRPr lang="en-US"/>
          </a:p>
        </p:txBody>
      </p:sp>
    </p:spTree>
    <p:extLst>
      <p:ext uri="{BB962C8B-B14F-4D97-AF65-F5344CB8AC3E}">
        <p14:creationId xmlns:p14="http://schemas.microsoft.com/office/powerpoint/2010/main" val="2580539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9E98DA-58F3-42DA-8A18-D362CB146404}" type="datetimeFigureOut">
              <a:rPr lang="en-US" smtClean="0"/>
              <a:t>5/23/2016</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EA9FAC1-B967-4E5C-AC5F-DDBBBE19EA22}"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45428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1D9E98DA-58F3-42DA-8A18-D362CB146404}" type="datetimeFigureOut">
              <a:rPr lang="en-US" smtClean="0"/>
              <a:t>5/23/2016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EA9FAC1-B967-4E5C-AC5F-DDBBBE19EA22}" type="slidenum">
              <a:rPr lang="en-US" smtClean="0"/>
              <a:t>‹#›</a:t>
            </a:fld>
            <a:endParaRPr lang="en-US"/>
          </a:p>
        </p:txBody>
      </p:sp>
    </p:spTree>
    <p:extLst>
      <p:ext uri="{BB962C8B-B14F-4D97-AF65-F5344CB8AC3E}">
        <p14:creationId xmlns:p14="http://schemas.microsoft.com/office/powerpoint/2010/main" val="21584890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1D9E98DA-58F3-42DA-8A18-D362CB146404}" type="datetimeFigureOut">
              <a:rPr lang="en-US" smtClean="0"/>
              <a:t>5/23/2016</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EA9FAC1-B967-4E5C-AC5F-DDBBBE19EA22}"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956585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1D9E98DA-58F3-42DA-8A18-D362CB146404}" type="datetimeFigureOut">
              <a:rPr lang="en-US" smtClean="0"/>
              <a:t>5/23/2016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EA9FAC1-B967-4E5C-AC5F-DDBBBE19EA22}" type="slidenum">
              <a:rPr lang="en-US" smtClean="0"/>
              <a:t>‹#›</a:t>
            </a:fld>
            <a:endParaRPr lang="en-US"/>
          </a:p>
        </p:txBody>
      </p:sp>
    </p:spTree>
    <p:extLst>
      <p:ext uri="{BB962C8B-B14F-4D97-AF65-F5344CB8AC3E}">
        <p14:creationId xmlns:p14="http://schemas.microsoft.com/office/powerpoint/2010/main" val="20339454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9E98DA-58F3-42DA-8A18-D362CB146404}" type="datetimeFigureOut">
              <a:rPr lang="en-US" smtClean="0"/>
              <a:t>5/23/2016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EA9FAC1-B967-4E5C-AC5F-DDBBBE19EA22}" type="slidenum">
              <a:rPr lang="en-US" smtClean="0"/>
              <a:t>‹#›</a:t>
            </a:fld>
            <a:endParaRPr lang="en-US"/>
          </a:p>
        </p:txBody>
      </p:sp>
    </p:spTree>
    <p:extLst>
      <p:ext uri="{BB962C8B-B14F-4D97-AF65-F5344CB8AC3E}">
        <p14:creationId xmlns:p14="http://schemas.microsoft.com/office/powerpoint/2010/main" val="4388614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9E98DA-58F3-42DA-8A18-D362CB146404}" type="datetimeFigureOut">
              <a:rPr lang="en-US" smtClean="0"/>
              <a:t>5/23/2016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EA9FAC1-B967-4E5C-AC5F-DDBBBE19EA22}" type="slidenum">
              <a:rPr lang="en-US" smtClean="0"/>
              <a:t>‹#›</a:t>
            </a:fld>
            <a:endParaRPr lang="en-US"/>
          </a:p>
        </p:txBody>
      </p:sp>
    </p:spTree>
    <p:extLst>
      <p:ext uri="{BB962C8B-B14F-4D97-AF65-F5344CB8AC3E}">
        <p14:creationId xmlns:p14="http://schemas.microsoft.com/office/powerpoint/2010/main" val="2055167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9E98DA-58F3-42DA-8A18-D362CB146404}" type="datetimeFigureOut">
              <a:rPr lang="en-US" smtClean="0"/>
              <a:t>5/23/2016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EA9FAC1-B967-4E5C-AC5F-DDBBBE19EA22}" type="slidenum">
              <a:rPr lang="en-US" smtClean="0"/>
              <a:t>‹#›</a:t>
            </a:fld>
            <a:endParaRPr lang="en-US"/>
          </a:p>
        </p:txBody>
      </p:sp>
    </p:spTree>
    <p:extLst>
      <p:ext uri="{BB962C8B-B14F-4D97-AF65-F5344CB8AC3E}">
        <p14:creationId xmlns:p14="http://schemas.microsoft.com/office/powerpoint/2010/main" val="213273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9E98DA-58F3-42DA-8A18-D362CB146404}" type="datetimeFigureOut">
              <a:rPr lang="en-US" smtClean="0"/>
              <a:t>5/23/2016</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EA9FAC1-B967-4E5C-AC5F-DDBBBE19EA22}" type="slidenum">
              <a:rPr lang="en-US" smtClean="0"/>
              <a:t>‹#›</a:t>
            </a:fld>
            <a:endParaRPr lang="en-US"/>
          </a:p>
        </p:txBody>
      </p:sp>
    </p:spTree>
    <p:extLst>
      <p:ext uri="{BB962C8B-B14F-4D97-AF65-F5344CB8AC3E}">
        <p14:creationId xmlns:p14="http://schemas.microsoft.com/office/powerpoint/2010/main" val="2807439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9E98DA-58F3-42DA-8A18-D362CB146404}" type="datetimeFigureOut">
              <a:rPr lang="en-US" smtClean="0"/>
              <a:t>5/23/2016</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EA9FAC1-B967-4E5C-AC5F-DDBBBE19EA22}" type="slidenum">
              <a:rPr lang="en-US" smtClean="0"/>
              <a:t>‹#›</a:t>
            </a:fld>
            <a:endParaRPr lang="en-US"/>
          </a:p>
        </p:txBody>
      </p:sp>
    </p:spTree>
    <p:extLst>
      <p:ext uri="{BB962C8B-B14F-4D97-AF65-F5344CB8AC3E}">
        <p14:creationId xmlns:p14="http://schemas.microsoft.com/office/powerpoint/2010/main" val="2836367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9E98DA-58F3-42DA-8A18-D362CB146404}" type="datetimeFigureOut">
              <a:rPr lang="en-US" smtClean="0"/>
              <a:t>5/23/2016</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EA9FAC1-B967-4E5C-AC5F-DDBBBE19EA22}" type="slidenum">
              <a:rPr lang="en-US" smtClean="0"/>
              <a:t>‹#›</a:t>
            </a:fld>
            <a:endParaRPr lang="en-US"/>
          </a:p>
        </p:txBody>
      </p:sp>
    </p:spTree>
    <p:extLst>
      <p:ext uri="{BB962C8B-B14F-4D97-AF65-F5344CB8AC3E}">
        <p14:creationId xmlns:p14="http://schemas.microsoft.com/office/powerpoint/2010/main" val="1751462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9E98DA-58F3-42DA-8A18-D362CB146404}" type="datetimeFigureOut">
              <a:rPr lang="en-US" smtClean="0"/>
              <a:t>5/23/2016</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EA9FAC1-B967-4E5C-AC5F-DDBBBE19EA22}" type="slidenum">
              <a:rPr lang="en-US" smtClean="0"/>
              <a:t>‹#›</a:t>
            </a:fld>
            <a:endParaRPr lang="en-US"/>
          </a:p>
        </p:txBody>
      </p:sp>
    </p:spTree>
    <p:extLst>
      <p:ext uri="{BB962C8B-B14F-4D97-AF65-F5344CB8AC3E}">
        <p14:creationId xmlns:p14="http://schemas.microsoft.com/office/powerpoint/2010/main" val="2695350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9E98DA-58F3-42DA-8A18-D362CB146404}" type="datetimeFigureOut">
              <a:rPr lang="en-US" smtClean="0"/>
              <a:t>5/23/2016</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EA9FAC1-B967-4E5C-AC5F-DDBBBE19EA22}" type="slidenum">
              <a:rPr lang="en-US" smtClean="0"/>
              <a:t>‹#›</a:t>
            </a:fld>
            <a:endParaRPr lang="en-US"/>
          </a:p>
        </p:txBody>
      </p:sp>
    </p:spTree>
    <p:extLst>
      <p:ext uri="{BB962C8B-B14F-4D97-AF65-F5344CB8AC3E}">
        <p14:creationId xmlns:p14="http://schemas.microsoft.com/office/powerpoint/2010/main" val="438028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9E98DA-58F3-42DA-8A18-D362CB146404}" type="datetimeFigureOut">
              <a:rPr lang="en-US" smtClean="0"/>
              <a:t>5/23/2016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EA9FAC1-B967-4E5C-AC5F-DDBBBE19EA22}" type="slidenum">
              <a:rPr lang="en-US" smtClean="0"/>
              <a:t>‹#›</a:t>
            </a:fld>
            <a:endParaRPr lang="en-US"/>
          </a:p>
        </p:txBody>
      </p:sp>
    </p:spTree>
    <p:extLst>
      <p:ext uri="{BB962C8B-B14F-4D97-AF65-F5344CB8AC3E}">
        <p14:creationId xmlns:p14="http://schemas.microsoft.com/office/powerpoint/2010/main" val="2729087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9E98DA-58F3-42DA-8A18-D362CB146404}" type="datetimeFigureOut">
              <a:rPr lang="en-US" smtClean="0"/>
              <a:t>5/23/2016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EA9FAC1-B967-4E5C-AC5F-DDBBBE19EA22}" type="slidenum">
              <a:rPr lang="en-US" smtClean="0"/>
              <a:t>‹#›</a:t>
            </a:fld>
            <a:endParaRPr lang="en-US"/>
          </a:p>
        </p:txBody>
      </p:sp>
    </p:spTree>
    <p:extLst>
      <p:ext uri="{BB962C8B-B14F-4D97-AF65-F5344CB8AC3E}">
        <p14:creationId xmlns:p14="http://schemas.microsoft.com/office/powerpoint/2010/main" val="3781193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D9E98DA-58F3-42DA-8A18-D362CB146404}" type="datetimeFigureOut">
              <a:rPr lang="en-US" smtClean="0"/>
              <a:t>5/23/2016</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EA9FAC1-B967-4E5C-AC5F-DDBBBE19EA22}" type="slidenum">
              <a:rPr lang="en-US" smtClean="0"/>
              <a:t>‹#›</a:t>
            </a:fld>
            <a:endParaRPr lang="en-US"/>
          </a:p>
        </p:txBody>
      </p:sp>
    </p:spTree>
    <p:extLst>
      <p:ext uri="{BB962C8B-B14F-4D97-AF65-F5344CB8AC3E}">
        <p14:creationId xmlns:p14="http://schemas.microsoft.com/office/powerpoint/2010/main" val="16087579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 id="2147483815" r:id="rId12"/>
    <p:sldLayoutId id="2147483816" r:id="rId13"/>
    <p:sldLayoutId id="2147483817" r:id="rId14"/>
    <p:sldLayoutId id="2147483818" r:id="rId15"/>
    <p:sldLayoutId id="214748381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hyperlink" Target="http://hr.fdu.edu/documents/guidancerecord.pdf" TargetMode="Externa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wmf"/><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3"/>
          <p:cNvSpPr>
            <a:spLocks noGrp="1"/>
          </p:cNvSpPr>
          <p:nvPr>
            <p:ph type="title"/>
          </p:nvPr>
        </p:nvSpPr>
        <p:spPr/>
        <p:txBody>
          <a:bodyPr/>
          <a:lstStyle/>
          <a:p>
            <a:r>
              <a:rPr lang="en-US" sz="3600" dirty="0" smtClean="0">
                <a:latin typeface="Times New Roman" pitchFamily="18" charset="0"/>
                <a:cs typeface="Times New Roman" pitchFamily="18" charset="0"/>
              </a:rPr>
              <a:t>PERFORMANCE  APPRAISAL</a:t>
            </a:r>
          </a:p>
        </p:txBody>
      </p:sp>
      <p:pic>
        <p:nvPicPr>
          <p:cNvPr id="2051" name="Content Placeholder 5" descr="D:\Documents and Settings\fduuser\Local Settings\Temporary Internet Files\Content.IE5\CG9MEMHF\MP900414033[1].jpg"/>
          <p:cNvPicPr>
            <a:picLocks noGrp="1" noChangeAspect="1" noChangeArrowheads="1"/>
          </p:cNvPicPr>
          <p:nvPr>
            <p:ph idx="1"/>
          </p:nvPr>
        </p:nvPicPr>
        <p:blipFill>
          <a:blip r:embed="rId2" cstate="print"/>
          <a:srcRect/>
          <a:stretch>
            <a:fillRect/>
          </a:stretch>
        </p:blipFill>
        <p:spPr>
          <a:xfrm>
            <a:off x="3860800" y="1828800"/>
            <a:ext cx="4470400" cy="4038600"/>
          </a:xfrm>
        </p:spPr>
      </p:pic>
    </p:spTree>
    <p:extLst>
      <p:ext uri="{BB962C8B-B14F-4D97-AF65-F5344CB8AC3E}">
        <p14:creationId xmlns:p14="http://schemas.microsoft.com/office/powerpoint/2010/main" val="32869947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0070C0"/>
                </a:solidFill>
                <a:latin typeface="Times New Roman" panose="02020603050405020304" pitchFamily="18" charset="0"/>
                <a:cs typeface="Times New Roman" panose="02020603050405020304" pitchFamily="18" charset="0"/>
              </a:rPr>
              <a:t>Rating Categories</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62500" lnSpcReduction="20000"/>
          </a:bodyPr>
          <a:lstStyle/>
          <a:p>
            <a:pPr marL="0" indent="0">
              <a:buNone/>
            </a:pPr>
            <a:endParaRPr lang="en-US" b="1" dirty="0" smtClean="0"/>
          </a:p>
          <a:p>
            <a:pPr marL="0" indent="0">
              <a:buNone/>
            </a:pPr>
            <a:r>
              <a:rPr lang="en-US" sz="4400" b="1" dirty="0" smtClean="0">
                <a:latin typeface="Times New Roman" panose="02020603050405020304" pitchFamily="18" charset="0"/>
                <a:cs typeface="Times New Roman" panose="02020603050405020304" pitchFamily="18" charset="0"/>
              </a:rPr>
              <a:t>Good </a:t>
            </a:r>
            <a:r>
              <a:rPr lang="en-US" sz="4400" b="1" dirty="0">
                <a:latin typeface="Times New Roman" panose="02020603050405020304" pitchFamily="18" charset="0"/>
                <a:cs typeface="Times New Roman" panose="02020603050405020304" pitchFamily="18" charset="0"/>
              </a:rPr>
              <a:t>(2): </a:t>
            </a:r>
            <a:r>
              <a:rPr lang="en-US" sz="3300" dirty="0">
                <a:latin typeface="Times New Roman" panose="02020603050405020304" pitchFamily="18" charset="0"/>
                <a:cs typeface="Times New Roman" panose="02020603050405020304" pitchFamily="18" charset="0"/>
              </a:rPr>
              <a:t>Employee consistently meets performance standards. The individual performing at this level is considered a fully competent, stable and skilled performer by co-workers and immediate supervisor. Employee may occasionally exceed job performance standards and expectations. This level of performance is what would generally be expected from most competent, experienced employees. </a:t>
            </a:r>
            <a:endParaRPr lang="en-US" sz="3300" dirty="0" smtClean="0">
              <a:latin typeface="Times New Roman" panose="02020603050405020304" pitchFamily="18" charset="0"/>
              <a:cs typeface="Times New Roman" panose="02020603050405020304" pitchFamily="18" charset="0"/>
            </a:endParaRPr>
          </a:p>
          <a:p>
            <a:pPr marL="0" indent="0">
              <a:buNone/>
            </a:pPr>
            <a:endParaRPr lang="en-US" b="1" dirty="0"/>
          </a:p>
          <a:p>
            <a:pPr marL="0" indent="0">
              <a:buNone/>
            </a:pPr>
            <a:r>
              <a:rPr lang="en-US" sz="4400" b="1" dirty="0" smtClean="0">
                <a:latin typeface="Times New Roman" panose="02020603050405020304" pitchFamily="18" charset="0"/>
                <a:cs typeface="Times New Roman" panose="02020603050405020304" pitchFamily="18" charset="0"/>
              </a:rPr>
              <a:t>Fair </a:t>
            </a:r>
            <a:r>
              <a:rPr lang="en-US" sz="4400" b="1" dirty="0">
                <a:latin typeface="Times New Roman" panose="02020603050405020304" pitchFamily="18" charset="0"/>
                <a:cs typeface="Times New Roman" panose="02020603050405020304" pitchFamily="18" charset="0"/>
              </a:rPr>
              <a:t>(1</a:t>
            </a:r>
            <a:r>
              <a:rPr lang="en-US" sz="4400" b="1"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Employee meets some performance standards but is deficient in others. Performance does not consistently meet acceptable levels in all areas. Overall performance only meets the minimum standards and expectations. The need for further development and/or improvement is clearly recognized and expected. Performance at this level may cause the department and/or co-workers some problems or inconveniences, or tends to diminish the department’s effectiveness and/or productivity. Performance at this level is characterized as “just getting by”. Employees with an overall performance rating of Fair will be put on notice that the next 1 year performance appraisal must show an overall improvement to Good. No improvement will be grounds for disciplinary action that may lead to termination. Coaching and/or additional training by the supervisor are required. </a:t>
            </a:r>
          </a:p>
        </p:txBody>
      </p:sp>
    </p:spTree>
    <p:extLst>
      <p:ext uri="{BB962C8B-B14F-4D97-AF65-F5344CB8AC3E}">
        <p14:creationId xmlns:p14="http://schemas.microsoft.com/office/powerpoint/2010/main" val="22431716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Rating Categories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a:latin typeface="Times New Roman" panose="02020603050405020304" pitchFamily="18" charset="0"/>
                <a:cs typeface="Times New Roman" panose="02020603050405020304" pitchFamily="18" charset="0"/>
              </a:rPr>
              <a:t>Unsatisfactory (0): </a:t>
            </a:r>
            <a:r>
              <a:rPr lang="en-US" sz="3100" dirty="0">
                <a:latin typeface="Times New Roman" panose="02020603050405020304" pitchFamily="18" charset="0"/>
                <a:cs typeface="Times New Roman" panose="02020603050405020304" pitchFamily="18" charset="0"/>
              </a:rPr>
              <a:t>Employee’s performance is consistently unacceptable. It is inadequate and below minimum acceptable standards and expectations. There is considerable room for improvement. Performance is causing problems/inconveniences/hardships for the department and/or co-workers and is having a negative impact on departmental effectiveness and/or productivity. This level of performance cannot be condoned or allowed to continue. A continued overall performance rating of Unsatisfactory at the time of the next Interim Performance Review will be grounds for disciplinary action that may lead to termination</a:t>
            </a:r>
            <a:r>
              <a:rPr lang="en-US" sz="3100" dirty="0" smtClean="0">
                <a:latin typeface="Times New Roman" panose="02020603050405020304" pitchFamily="18" charset="0"/>
                <a:cs typeface="Times New Roman" panose="02020603050405020304" pitchFamily="18" charset="0"/>
              </a:rPr>
              <a:t>.</a:t>
            </a:r>
            <a:endParaRPr lang="en-US" sz="3100" b="1" dirty="0" smtClean="0">
              <a:latin typeface="Times New Roman" panose="02020603050405020304" pitchFamily="18" charset="0"/>
              <a:cs typeface="Times New Roman" panose="02020603050405020304" pitchFamily="18" charset="0"/>
            </a:endParaRPr>
          </a:p>
          <a:p>
            <a:pPr marL="0" indent="0">
              <a:buNone/>
            </a:pPr>
            <a:endParaRPr lang="en-US" b="1" dirty="0" smtClean="0"/>
          </a:p>
          <a:p>
            <a:pPr marL="0" indent="0">
              <a:buNone/>
            </a:pPr>
            <a:r>
              <a:rPr lang="en-US" b="1" dirty="0" smtClean="0">
                <a:latin typeface="Times New Roman" panose="02020603050405020304" pitchFamily="18" charset="0"/>
                <a:cs typeface="Times New Roman" panose="02020603050405020304" pitchFamily="18" charset="0"/>
              </a:rPr>
              <a:t>Not Applicable </a:t>
            </a:r>
            <a:r>
              <a:rPr lang="en-US" b="1" dirty="0">
                <a:latin typeface="Times New Roman" panose="02020603050405020304" pitchFamily="18" charset="0"/>
                <a:cs typeface="Times New Roman" panose="02020603050405020304" pitchFamily="18" charset="0"/>
              </a:rPr>
              <a:t>(N/A): </a:t>
            </a:r>
            <a:r>
              <a:rPr lang="en-US" sz="3100" dirty="0">
                <a:latin typeface="Times New Roman" panose="02020603050405020304" pitchFamily="18" charset="0"/>
                <a:cs typeface="Times New Roman" panose="02020603050405020304" pitchFamily="18" charset="0"/>
              </a:rPr>
              <a:t>Employee does not have an opportunity to use this skill. </a:t>
            </a:r>
          </a:p>
        </p:txBody>
      </p:sp>
    </p:spTree>
    <p:extLst>
      <p:ext uri="{BB962C8B-B14F-4D97-AF65-F5344CB8AC3E}">
        <p14:creationId xmlns:p14="http://schemas.microsoft.com/office/powerpoint/2010/main" val="4761253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0070C0"/>
                </a:solidFill>
                <a:latin typeface="Times New Roman" panose="02020603050405020304" pitchFamily="18" charset="0"/>
                <a:cs typeface="Times New Roman" panose="02020603050405020304" pitchFamily="18" charset="0"/>
              </a:rPr>
              <a:t>Overall Rating of Employee’s Performance</a:t>
            </a:r>
            <a:endParaRPr lang="en-US" sz="3600" b="1"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nSpc>
                <a:spcPct val="120000"/>
              </a:lnSpc>
              <a:buFont typeface="Wingdings" panose="05000000000000000000" pitchFamily="2" charset="2"/>
              <a:buChar char="Ø"/>
            </a:pPr>
            <a:r>
              <a:rPr lang="en-US" b="1" dirty="0" smtClean="0"/>
              <a:t>Outstanding</a:t>
            </a:r>
            <a:r>
              <a:rPr lang="en-US" dirty="0" smtClean="0"/>
              <a:t> </a:t>
            </a:r>
            <a:r>
              <a:rPr lang="en-US" dirty="0"/>
              <a:t>80% of performance factors rated 4 with none below </a:t>
            </a:r>
            <a:r>
              <a:rPr lang="en-US" dirty="0" smtClean="0"/>
              <a:t>2 </a:t>
            </a:r>
          </a:p>
          <a:p>
            <a:pPr>
              <a:lnSpc>
                <a:spcPct val="120000"/>
              </a:lnSpc>
              <a:buFont typeface="Wingdings" panose="05000000000000000000" pitchFamily="2" charset="2"/>
              <a:buChar char="Ø"/>
            </a:pPr>
            <a:r>
              <a:rPr lang="en-US" b="1" dirty="0" smtClean="0"/>
              <a:t>Very </a:t>
            </a:r>
            <a:r>
              <a:rPr lang="en-US" b="1" dirty="0"/>
              <a:t>Good</a:t>
            </a:r>
            <a:r>
              <a:rPr lang="en-US" dirty="0"/>
              <a:t> 80% of performance factors rated 3 or better with none below 2 </a:t>
            </a:r>
            <a:r>
              <a:rPr lang="en-US" dirty="0" smtClean="0"/>
              <a:t> </a:t>
            </a:r>
          </a:p>
          <a:p>
            <a:pPr>
              <a:lnSpc>
                <a:spcPct val="120000"/>
              </a:lnSpc>
              <a:buFont typeface="Wingdings" panose="05000000000000000000" pitchFamily="2" charset="2"/>
              <a:buChar char="Ø"/>
            </a:pPr>
            <a:r>
              <a:rPr lang="en-US" b="1" dirty="0" smtClean="0"/>
              <a:t>Good</a:t>
            </a:r>
            <a:r>
              <a:rPr lang="en-US" dirty="0" smtClean="0"/>
              <a:t> </a:t>
            </a:r>
            <a:r>
              <a:rPr lang="en-US" dirty="0"/>
              <a:t>80% of performance factors rated 2 or better with none </a:t>
            </a:r>
            <a:r>
              <a:rPr lang="en-US" dirty="0" smtClean="0"/>
              <a:t>below 1</a:t>
            </a:r>
            <a:endParaRPr lang="en-US" dirty="0"/>
          </a:p>
          <a:p>
            <a:pPr>
              <a:lnSpc>
                <a:spcPct val="120000"/>
              </a:lnSpc>
              <a:buFont typeface="Wingdings" panose="05000000000000000000" pitchFamily="2" charset="2"/>
              <a:buChar char="Ø"/>
            </a:pPr>
            <a:r>
              <a:rPr lang="en-US" b="1" dirty="0" smtClean="0"/>
              <a:t>Fair</a:t>
            </a:r>
            <a:r>
              <a:rPr lang="en-US" dirty="0" smtClean="0"/>
              <a:t> </a:t>
            </a:r>
            <a:r>
              <a:rPr lang="en-US" dirty="0"/>
              <a:t>80% of performance factors rated 1 or better </a:t>
            </a:r>
          </a:p>
          <a:p>
            <a:pPr>
              <a:lnSpc>
                <a:spcPct val="120000"/>
              </a:lnSpc>
              <a:buFont typeface="Wingdings" panose="05000000000000000000" pitchFamily="2" charset="2"/>
              <a:buChar char="Ø"/>
            </a:pPr>
            <a:r>
              <a:rPr lang="en-US" b="1" dirty="0" smtClean="0"/>
              <a:t>Unsatisfactory</a:t>
            </a:r>
            <a:r>
              <a:rPr lang="en-US" dirty="0" smtClean="0"/>
              <a:t> </a:t>
            </a:r>
            <a:r>
              <a:rPr lang="en-US" dirty="0"/>
              <a:t>80% of performance factors rated 0 	</a:t>
            </a:r>
          </a:p>
          <a:p>
            <a:pPr marL="0" indent="0">
              <a:buNone/>
            </a:pPr>
            <a:endParaRPr lang="en-US" dirty="0"/>
          </a:p>
        </p:txBody>
      </p:sp>
    </p:spTree>
    <p:extLst>
      <p:ext uri="{BB962C8B-B14F-4D97-AF65-F5344CB8AC3E}">
        <p14:creationId xmlns:p14="http://schemas.microsoft.com/office/powerpoint/2010/main" val="7217997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solidFill>
                  <a:srgbClr val="0070C0"/>
                </a:solidFill>
                <a:latin typeface="Times New Roman" panose="02020603050405020304" pitchFamily="18" charset="0"/>
                <a:cs typeface="Times New Roman" panose="02020603050405020304" pitchFamily="18" charset="0"/>
              </a:rPr>
              <a:t>Local 153 Overall Performance Rating Factors</a:t>
            </a:r>
            <a:endParaRPr lang="en-US" sz="3600"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smtClean="0"/>
              <a:t>Performance consistently beyond requirements</a:t>
            </a:r>
          </a:p>
          <a:p>
            <a:pPr>
              <a:buFont typeface="Wingdings" panose="05000000000000000000" pitchFamily="2" charset="2"/>
              <a:buChar char="Ø"/>
            </a:pPr>
            <a:r>
              <a:rPr lang="en-US" dirty="0" smtClean="0"/>
              <a:t>Performance beyond requirements</a:t>
            </a:r>
          </a:p>
          <a:p>
            <a:pPr>
              <a:buFont typeface="Wingdings" panose="05000000000000000000" pitchFamily="2" charset="2"/>
              <a:buChar char="Ø"/>
            </a:pPr>
            <a:r>
              <a:rPr lang="en-US" dirty="0" smtClean="0"/>
              <a:t>Competent performer</a:t>
            </a:r>
          </a:p>
          <a:p>
            <a:pPr>
              <a:buFont typeface="Wingdings" panose="05000000000000000000" pitchFamily="2" charset="2"/>
              <a:buChar char="Ø"/>
            </a:pPr>
            <a:r>
              <a:rPr lang="en-US" dirty="0" smtClean="0"/>
              <a:t>Performance below requirements</a:t>
            </a:r>
          </a:p>
          <a:p>
            <a:pPr>
              <a:buFont typeface="Wingdings" panose="05000000000000000000" pitchFamily="2" charset="2"/>
              <a:buChar char="Ø"/>
            </a:pPr>
            <a:r>
              <a:rPr lang="en-US" dirty="0" smtClean="0"/>
              <a:t>Performance greatly limited</a:t>
            </a:r>
            <a:endParaRPr lang="en-US" dirty="0"/>
          </a:p>
        </p:txBody>
      </p:sp>
    </p:spTree>
    <p:extLst>
      <p:ext uri="{BB962C8B-B14F-4D97-AF65-F5344CB8AC3E}">
        <p14:creationId xmlns:p14="http://schemas.microsoft.com/office/powerpoint/2010/main" val="934530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0070C0"/>
                </a:solidFill>
                <a:latin typeface="Times New Roman" panose="02020603050405020304" pitchFamily="18" charset="0"/>
                <a:cs typeface="Times New Roman" panose="02020603050405020304" pitchFamily="18" charset="0"/>
              </a:rPr>
              <a:t>On the HR Website</a:t>
            </a:r>
            <a:endParaRPr lang="en-US" sz="3600" b="1"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85000" lnSpcReduction="20000"/>
          </a:bodyPr>
          <a:lstStyle/>
          <a:p>
            <a:pPr>
              <a:buFont typeface="Wingdings" panose="05000000000000000000" pitchFamily="2" charset="2"/>
              <a:buChar char="Ø"/>
            </a:pPr>
            <a:r>
              <a:rPr lang="en-US" sz="2800" dirty="0" smtClean="0">
                <a:latin typeface="Times New Roman" panose="02020603050405020304" pitchFamily="18" charset="0"/>
                <a:cs typeface="Times New Roman" panose="02020603050405020304" pitchFamily="18" charset="0"/>
              </a:rPr>
              <a:t>Employee Performance Evaluation and Development Plan for Professional/Administrative Employees</a:t>
            </a:r>
          </a:p>
          <a:p>
            <a:pPr>
              <a:buFont typeface="Wingdings" panose="05000000000000000000" pitchFamily="2" charset="2"/>
              <a:buChar char="Ø"/>
            </a:pPr>
            <a:r>
              <a:rPr lang="en-US" sz="2800" dirty="0" smtClean="0">
                <a:latin typeface="Times New Roman" panose="02020603050405020304" pitchFamily="18" charset="0"/>
                <a:cs typeface="Times New Roman" panose="02020603050405020304" pitchFamily="18" charset="0"/>
              </a:rPr>
              <a:t>Employee Performance Evaluation and Development Plan for Not-In-Unit Nonexempt Employees</a:t>
            </a:r>
          </a:p>
          <a:p>
            <a:pPr>
              <a:buFont typeface="Wingdings" panose="05000000000000000000" pitchFamily="2" charset="2"/>
              <a:buChar char="Ø"/>
            </a:pPr>
            <a:r>
              <a:rPr lang="en-US" sz="2800" dirty="0" smtClean="0">
                <a:latin typeface="Times New Roman" panose="02020603050405020304" pitchFamily="18" charset="0"/>
                <a:cs typeface="Times New Roman" panose="02020603050405020304" pitchFamily="18" charset="0"/>
              </a:rPr>
              <a:t>Local 153 Self Evaluation</a:t>
            </a:r>
          </a:p>
          <a:p>
            <a:pPr>
              <a:buFont typeface="Wingdings" panose="05000000000000000000" pitchFamily="2" charset="2"/>
              <a:buChar char="Ø"/>
            </a:pPr>
            <a:r>
              <a:rPr lang="en-US" sz="2800" dirty="0" smtClean="0">
                <a:latin typeface="Times New Roman" panose="02020603050405020304" pitchFamily="18" charset="0"/>
                <a:cs typeface="Times New Roman" panose="02020603050405020304" pitchFamily="18" charset="0"/>
              </a:rPr>
              <a:t>Local 153 Performance Evaluation by Supervisors</a:t>
            </a:r>
          </a:p>
          <a:p>
            <a:pPr>
              <a:buFont typeface="Wingdings" panose="05000000000000000000" pitchFamily="2" charset="2"/>
              <a:buChar char="Ø"/>
            </a:pPr>
            <a:r>
              <a:rPr lang="en-US" sz="2800" dirty="0" smtClean="0">
                <a:latin typeface="Times New Roman" panose="02020603050405020304" pitchFamily="18" charset="0"/>
                <a:cs typeface="Times New Roman" panose="02020603050405020304" pitchFamily="18" charset="0"/>
              </a:rPr>
              <a:t>Employee Performance Evaluation and Development Plan Instructions for Supervisors</a:t>
            </a:r>
          </a:p>
          <a:p>
            <a:pPr>
              <a:buFont typeface="Wingdings" panose="05000000000000000000" pitchFamily="2" charset="2"/>
              <a:buChar char="Ø"/>
            </a:pPr>
            <a:r>
              <a:rPr lang="en-US" sz="2800" dirty="0" smtClean="0">
                <a:latin typeface="Times New Roman" panose="02020603050405020304" pitchFamily="18" charset="0"/>
                <a:cs typeface="Times New Roman" panose="02020603050405020304" pitchFamily="18" charset="0"/>
              </a:rPr>
              <a:t>Employee Performance Evaluation and Development Plan Instructions for Employees</a:t>
            </a:r>
          </a:p>
          <a:p>
            <a:pPr>
              <a:buFont typeface="Wingdings" panose="05000000000000000000" pitchFamily="2" charset="2"/>
              <a:buChar char="Ø"/>
            </a:pPr>
            <a:endParaRPr lang="en-US" sz="2800" dirty="0" smtClean="0"/>
          </a:p>
          <a:p>
            <a:pPr marL="0" indent="0">
              <a:buNone/>
            </a:pPr>
            <a:endParaRPr lang="en-US" sz="2800" dirty="0"/>
          </a:p>
        </p:txBody>
      </p:sp>
    </p:spTree>
    <p:extLst>
      <p:ext uri="{BB962C8B-B14F-4D97-AF65-F5344CB8AC3E}">
        <p14:creationId xmlns:p14="http://schemas.microsoft.com/office/powerpoint/2010/main" val="22889033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0070C0"/>
                </a:solidFill>
                <a:latin typeface="Times New Roman" panose="02020603050405020304" pitchFamily="18" charset="0"/>
                <a:cs typeface="Times New Roman" panose="02020603050405020304" pitchFamily="18" charset="0"/>
              </a:rPr>
              <a:t>On the HR Website</a:t>
            </a:r>
            <a:endParaRPr lang="en-US" sz="3600" b="1"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800" dirty="0" smtClean="0">
                <a:latin typeface="Times New Roman" panose="02020603050405020304" pitchFamily="18" charset="0"/>
                <a:cs typeface="Times New Roman" panose="02020603050405020304" pitchFamily="18" charset="0"/>
              </a:rPr>
              <a:t>Interim Performance Evaluation Instructions for Supervisors</a:t>
            </a:r>
          </a:p>
          <a:p>
            <a:pPr>
              <a:buFont typeface="Wingdings" panose="05000000000000000000" pitchFamily="2" charset="2"/>
              <a:buChar char="Ø"/>
            </a:pPr>
            <a:r>
              <a:rPr lang="en-US" sz="2800" dirty="0" smtClean="0">
                <a:latin typeface="Times New Roman" panose="02020603050405020304" pitchFamily="18" charset="0"/>
                <a:cs typeface="Times New Roman" panose="02020603050405020304" pitchFamily="18" charset="0"/>
              </a:rPr>
              <a:t>Interim Performance Evaluation for Professional/Administrative Employees</a:t>
            </a:r>
          </a:p>
          <a:p>
            <a:pPr>
              <a:buFont typeface="Wingdings" panose="05000000000000000000" pitchFamily="2" charset="2"/>
              <a:buChar char="Ø"/>
            </a:pPr>
            <a:r>
              <a:rPr lang="en-US" sz="2800" dirty="0" smtClean="0">
                <a:latin typeface="Times New Roman" panose="02020603050405020304" pitchFamily="18" charset="0"/>
                <a:cs typeface="Times New Roman" panose="02020603050405020304" pitchFamily="18" charset="0"/>
              </a:rPr>
              <a:t>Interim Performance Evaluation for Not-In-Unit Nonexempt Employees</a:t>
            </a:r>
          </a:p>
        </p:txBody>
      </p:sp>
    </p:spTree>
    <p:extLst>
      <p:ext uri="{BB962C8B-B14F-4D97-AF65-F5344CB8AC3E}">
        <p14:creationId xmlns:p14="http://schemas.microsoft.com/office/powerpoint/2010/main" val="31803900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rgbClr val="0070C0"/>
                </a:solidFill>
                <a:latin typeface="Times New Roman" pitchFamily="18" charset="0"/>
                <a:cs typeface="Times New Roman" pitchFamily="18" charset="0"/>
              </a:rPr>
              <a:t>5 Characteristics of well designed goals</a:t>
            </a:r>
            <a:endParaRPr lang="en-US" sz="3600" b="1" dirty="0">
              <a:solidFill>
                <a:srgbClr val="0070C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buNone/>
            </a:pPr>
            <a:r>
              <a:rPr lang="en-US" b="1" dirty="0" smtClean="0">
                <a:solidFill>
                  <a:srgbClr val="FF0000"/>
                </a:solidFill>
                <a:latin typeface="Times New Roman" pitchFamily="18" charset="0"/>
                <a:cs typeface="Times New Roman" pitchFamily="18" charset="0"/>
              </a:rPr>
              <a:t>Specific</a:t>
            </a:r>
            <a:endParaRPr lang="en-US" dirty="0" smtClean="0">
              <a:solidFill>
                <a:srgbClr val="FF0000"/>
              </a:solidFill>
              <a:latin typeface="Times New Roman" pitchFamily="18" charset="0"/>
              <a:cs typeface="Times New Roman" pitchFamily="18" charset="0"/>
            </a:endParaRPr>
          </a:p>
          <a:p>
            <a:r>
              <a:rPr lang="en-US" sz="2800" dirty="0" smtClean="0">
                <a:latin typeface="Times New Roman" pitchFamily="18" charset="0"/>
                <a:cs typeface="Times New Roman" pitchFamily="18" charset="0"/>
              </a:rPr>
              <a:t>	What do you want to accomplish?</a:t>
            </a:r>
          </a:p>
          <a:p>
            <a:r>
              <a:rPr lang="en-US" sz="2800" dirty="0" smtClean="0">
                <a:latin typeface="Times New Roman" pitchFamily="18" charset="0"/>
                <a:cs typeface="Times New Roman" pitchFamily="18" charset="0"/>
              </a:rPr>
              <a:t>	Who is involved?</a:t>
            </a:r>
          </a:p>
          <a:p>
            <a:r>
              <a:rPr lang="en-US" sz="2800" dirty="0" smtClean="0">
                <a:latin typeface="Times New Roman" pitchFamily="18" charset="0"/>
                <a:cs typeface="Times New Roman" pitchFamily="18" charset="0"/>
              </a:rPr>
              <a:t>	Where – Identify a location.  </a:t>
            </a:r>
          </a:p>
          <a:p>
            <a:r>
              <a:rPr lang="en-US" sz="2800" dirty="0" smtClean="0">
                <a:latin typeface="Times New Roman" pitchFamily="18" charset="0"/>
                <a:cs typeface="Times New Roman" pitchFamily="18" charset="0"/>
              </a:rPr>
              <a:t>	When – Establish a time frame.  </a:t>
            </a:r>
          </a:p>
          <a:p>
            <a:r>
              <a:rPr lang="en-US" sz="2800" dirty="0" smtClean="0">
                <a:latin typeface="Times New Roman" pitchFamily="18" charset="0"/>
                <a:cs typeface="Times New Roman" pitchFamily="18" charset="0"/>
              </a:rPr>
              <a:t>	Which – Identify requirements and constraints.  </a:t>
            </a:r>
          </a:p>
          <a:p>
            <a:r>
              <a:rPr lang="en-US" sz="2800" dirty="0" smtClean="0">
                <a:latin typeface="Times New Roman" pitchFamily="18" charset="0"/>
                <a:cs typeface="Times New Roman" pitchFamily="18" charset="0"/>
              </a:rPr>
              <a:t>	Why -    Specific reasons, purpose or benefits of</a:t>
            </a:r>
          </a:p>
          <a:p>
            <a:r>
              <a:rPr lang="en-US" sz="2800" dirty="0" smtClean="0">
                <a:latin typeface="Times New Roman" pitchFamily="18" charset="0"/>
                <a:cs typeface="Times New Roman" pitchFamily="18" charset="0"/>
              </a:rPr>
              <a:t>                     accomplishing the goal.  </a:t>
            </a:r>
          </a:p>
          <a:p>
            <a:endParaRPr lang="en-US" dirty="0"/>
          </a:p>
        </p:txBody>
      </p:sp>
    </p:spTree>
    <p:extLst>
      <p:ext uri="{BB962C8B-B14F-4D97-AF65-F5344CB8AC3E}">
        <p14:creationId xmlns:p14="http://schemas.microsoft.com/office/powerpoint/2010/main" val="490127126"/>
      </p:ext>
    </p:extLst>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b="1" dirty="0" smtClean="0">
                <a:solidFill>
                  <a:srgbClr val="FF0000"/>
                </a:solidFill>
                <a:latin typeface="Times New Roman" pitchFamily="18" charset="0"/>
                <a:cs typeface="Times New Roman" pitchFamily="18" charset="0"/>
              </a:rPr>
              <a:t>Measurable</a:t>
            </a:r>
            <a:endParaRPr lang="en-US" dirty="0" smtClean="0">
              <a:solidFill>
                <a:srgbClr val="FF0000"/>
              </a:solidFill>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Establish criteria for measuring progress toward the attainment of the goal.  Set milestones to indicate progress.  Plan each step wisely and establish a time frame that allows the employee to carry out those steps.  </a:t>
            </a:r>
          </a:p>
          <a:p>
            <a:endParaRPr lang="en-US" dirty="0"/>
          </a:p>
        </p:txBody>
      </p:sp>
    </p:spTree>
    <p:extLst>
      <p:ext uri="{BB962C8B-B14F-4D97-AF65-F5344CB8AC3E}">
        <p14:creationId xmlns:p14="http://schemas.microsoft.com/office/powerpoint/2010/main" val="2901646974"/>
      </p:ext>
    </p:extLst>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solidFill>
                  <a:srgbClr val="FF0000"/>
                </a:solidFill>
                <a:latin typeface="Times New Roman" pitchFamily="18" charset="0"/>
                <a:cs typeface="Times New Roman" pitchFamily="18" charset="0"/>
              </a:rPr>
              <a:t>Attainable</a:t>
            </a:r>
            <a:endParaRPr lang="en-US" dirty="0" smtClean="0">
              <a:solidFill>
                <a:srgbClr val="FF0000"/>
              </a:solidFill>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Should be realistic and attainable by average employees.  May require employees to stretch a bit to achieve them, but should not be extreme.  </a:t>
            </a:r>
          </a:p>
          <a:p>
            <a:endParaRPr lang="en-US" dirty="0"/>
          </a:p>
        </p:txBody>
      </p:sp>
    </p:spTree>
    <p:extLst>
      <p:ext uri="{BB962C8B-B14F-4D97-AF65-F5344CB8AC3E}">
        <p14:creationId xmlns:p14="http://schemas.microsoft.com/office/powerpoint/2010/main" val="3215798030"/>
      </p:ext>
    </p:extLst>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solidFill>
                  <a:srgbClr val="FF0000"/>
                </a:solidFill>
                <a:latin typeface="Times New Roman" pitchFamily="18" charset="0"/>
                <a:cs typeface="Times New Roman" pitchFamily="18" charset="0"/>
              </a:rPr>
              <a:t>Relevant</a:t>
            </a:r>
            <a:endParaRPr lang="en-US" dirty="0" smtClean="0">
              <a:solidFill>
                <a:srgbClr val="FF0000"/>
              </a:solidFill>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Should be related to helping your department/university reach its mission.  </a:t>
            </a:r>
          </a:p>
          <a:p>
            <a:endParaRPr lang="en-US" dirty="0"/>
          </a:p>
        </p:txBody>
      </p:sp>
    </p:spTree>
    <p:extLst>
      <p:ext uri="{BB962C8B-B14F-4D97-AF65-F5344CB8AC3E}">
        <p14:creationId xmlns:p14="http://schemas.microsoft.com/office/powerpoint/2010/main" val="2120912888"/>
      </p:ext>
    </p:extLst>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 y="2548852"/>
            <a:ext cx="10972800" cy="2628661"/>
          </a:xfrm>
        </p:spPr>
      </p:pic>
    </p:spTree>
    <p:extLst>
      <p:ext uri="{BB962C8B-B14F-4D97-AF65-F5344CB8AC3E}">
        <p14:creationId xmlns:p14="http://schemas.microsoft.com/office/powerpoint/2010/main" val="3613993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solidFill>
                  <a:srgbClr val="FF0000"/>
                </a:solidFill>
                <a:latin typeface="Times New Roman" pitchFamily="18" charset="0"/>
                <a:cs typeface="Times New Roman" pitchFamily="18" charset="0"/>
              </a:rPr>
              <a:t>Time-bound</a:t>
            </a:r>
            <a:endParaRPr lang="en-US" dirty="0" smtClean="0">
              <a:solidFill>
                <a:srgbClr val="FF0000"/>
              </a:solidFill>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Goals should be grounded within a time frame starting point, ending point, and fixed duration.  </a:t>
            </a:r>
          </a:p>
          <a:p>
            <a:endParaRPr lang="en-US" dirty="0"/>
          </a:p>
        </p:txBody>
      </p:sp>
    </p:spTree>
    <p:extLst>
      <p:ext uri="{BB962C8B-B14F-4D97-AF65-F5344CB8AC3E}">
        <p14:creationId xmlns:p14="http://schemas.microsoft.com/office/powerpoint/2010/main" val="3582375387"/>
      </p:ext>
    </p:extLst>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600" dirty="0" smtClean="0">
                <a:solidFill>
                  <a:srgbClr val="0070C0"/>
                </a:solidFill>
                <a:latin typeface="Times New Roman" panose="02020603050405020304" pitchFamily="18" charset="0"/>
                <a:cs typeface="Times New Roman" panose="02020603050405020304" pitchFamily="18" charset="0"/>
              </a:rPr>
              <a:t>Interim Performance Evaluation</a:t>
            </a:r>
            <a:endParaRPr lang="en-US" sz="3600" dirty="0">
              <a:solidFill>
                <a:srgbClr val="0070C0"/>
              </a:solidFill>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p:txBody>
          <a:bodyPr>
            <a:normAutofit/>
          </a:bodyPr>
          <a:lstStyle/>
          <a:p>
            <a:pPr>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Must be done for employees with an Overall Performance Rating of Fair (1) or Unsatisfactory (0).</a:t>
            </a:r>
          </a:p>
          <a:p>
            <a:pPr>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Continued Unsatisfactory performance – review should be reviewed with your supervisor &amp; HR prior to meeting the employee.</a:t>
            </a:r>
          </a:p>
          <a:p>
            <a:pPr>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Overall rating of Fair – Next 1 year performance appraisal must show an overall improvement to Good (2).  </a:t>
            </a:r>
          </a:p>
          <a:p>
            <a:pPr>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Not just for poor performers.  Use it as a tool for coaching &amp; mentoring, or to track progress on goals.  It’s a good opportunity for Communication.   </a:t>
            </a:r>
          </a:p>
          <a:p>
            <a:pPr>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2277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133600" y="1371600"/>
          <a:ext cx="7315200" cy="5364480"/>
        </p:xfrm>
        <a:graphic>
          <a:graphicData uri="http://schemas.openxmlformats.org/drawingml/2006/table">
            <a:tbl>
              <a:tblPr/>
              <a:tblGrid>
                <a:gridCol w="3657600"/>
                <a:gridCol w="3657600"/>
              </a:tblGrid>
              <a:tr h="416820">
                <a:tc>
                  <a:txBody>
                    <a:bodyPr/>
                    <a:lstStyle/>
                    <a:p>
                      <a:pPr marL="0" marR="0" algn="ctr">
                        <a:spcBef>
                          <a:spcPts val="0"/>
                        </a:spcBef>
                        <a:spcAft>
                          <a:spcPts val="0"/>
                        </a:spcAft>
                      </a:pPr>
                      <a:endParaRPr lang="en-US" sz="1600" b="1" dirty="0">
                        <a:solidFill>
                          <a:srgbClr val="0070C0"/>
                        </a:solidFill>
                        <a:latin typeface="Times New Roman"/>
                        <a:ea typeface="Times New Roman"/>
                      </a:endParaRPr>
                    </a:p>
                    <a:p>
                      <a:pPr marL="0" marR="0" algn="ctr">
                        <a:spcBef>
                          <a:spcPts val="0"/>
                        </a:spcBef>
                        <a:spcAft>
                          <a:spcPts val="0"/>
                        </a:spcAft>
                      </a:pPr>
                      <a:r>
                        <a:rPr lang="en-US" sz="1600" b="1" dirty="0">
                          <a:solidFill>
                            <a:srgbClr val="0070C0"/>
                          </a:solidFill>
                          <a:latin typeface="Times New Roman"/>
                          <a:ea typeface="Times New Roman"/>
                        </a:rPr>
                        <a:t>Top 10 MOTIVATORS</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b="1" dirty="0">
                        <a:solidFill>
                          <a:srgbClr val="0070C0"/>
                        </a:solidFill>
                        <a:latin typeface="Times New Roman"/>
                        <a:ea typeface="Times New Roman"/>
                      </a:endParaRPr>
                    </a:p>
                    <a:p>
                      <a:pPr marL="0" marR="0" algn="ctr">
                        <a:spcBef>
                          <a:spcPts val="0"/>
                        </a:spcBef>
                        <a:spcAft>
                          <a:spcPts val="0"/>
                        </a:spcAft>
                      </a:pPr>
                      <a:r>
                        <a:rPr lang="en-US" sz="1600" b="1" dirty="0">
                          <a:solidFill>
                            <a:srgbClr val="0070C0"/>
                          </a:solidFill>
                          <a:latin typeface="Times New Roman"/>
                          <a:ea typeface="Times New Roman"/>
                        </a:rPr>
                        <a:t>Rank from 1 – 10</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6240">
                <a:tc>
                  <a:txBody>
                    <a:bodyPr/>
                    <a:lstStyle/>
                    <a:p>
                      <a:pPr marL="0" marR="0">
                        <a:spcBef>
                          <a:spcPts val="0"/>
                        </a:spcBef>
                        <a:spcAft>
                          <a:spcPts val="0"/>
                        </a:spcAft>
                      </a:pPr>
                      <a:endParaRPr lang="en-US" sz="1600" dirty="0">
                        <a:latin typeface="Times New Roman"/>
                        <a:ea typeface="Times New Roman"/>
                      </a:endParaRPr>
                    </a:p>
                    <a:p>
                      <a:pPr marL="0" marR="0">
                        <a:spcBef>
                          <a:spcPts val="0"/>
                        </a:spcBef>
                        <a:spcAft>
                          <a:spcPts val="0"/>
                        </a:spcAft>
                      </a:pPr>
                      <a:r>
                        <a:rPr lang="en-US" sz="1600" dirty="0" smtClean="0">
                          <a:latin typeface="Times New Roman"/>
                          <a:ea typeface="Times New Roman"/>
                        </a:rPr>
                        <a:t>Good </a:t>
                      </a:r>
                      <a:r>
                        <a:rPr lang="en-US" sz="1600" dirty="0">
                          <a:latin typeface="Times New Roman"/>
                          <a:ea typeface="Times New Roman"/>
                        </a:rPr>
                        <a:t>wages</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Times New Roman"/>
                      </a:endParaRP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718">
                <a:tc>
                  <a:txBody>
                    <a:bodyPr/>
                    <a:lstStyle/>
                    <a:p>
                      <a:pPr marL="0" marR="0">
                        <a:spcBef>
                          <a:spcPts val="0"/>
                        </a:spcBef>
                        <a:spcAft>
                          <a:spcPts val="0"/>
                        </a:spcAft>
                      </a:pPr>
                      <a:endParaRPr lang="en-US" sz="1600" dirty="0">
                        <a:latin typeface="Times New Roman"/>
                        <a:ea typeface="Times New Roman"/>
                      </a:endParaRPr>
                    </a:p>
                    <a:p>
                      <a:pPr marL="0" marR="0">
                        <a:spcBef>
                          <a:spcPts val="0"/>
                        </a:spcBef>
                        <a:spcAft>
                          <a:spcPts val="0"/>
                        </a:spcAft>
                      </a:pPr>
                      <a:r>
                        <a:rPr lang="en-US" sz="1600" dirty="0" smtClean="0">
                          <a:latin typeface="Times New Roman"/>
                          <a:ea typeface="Times New Roman"/>
                        </a:rPr>
                        <a:t>Job </a:t>
                      </a:r>
                      <a:r>
                        <a:rPr lang="en-US" sz="1600" dirty="0">
                          <a:latin typeface="Times New Roman"/>
                          <a:ea typeface="Times New Roman"/>
                        </a:rPr>
                        <a:t>Security</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Times New Roman"/>
                      </a:endParaRP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718">
                <a:tc>
                  <a:txBody>
                    <a:bodyPr/>
                    <a:lstStyle/>
                    <a:p>
                      <a:pPr marL="0" marR="0">
                        <a:spcBef>
                          <a:spcPts val="0"/>
                        </a:spcBef>
                        <a:spcAft>
                          <a:spcPts val="0"/>
                        </a:spcAft>
                      </a:pPr>
                      <a:endParaRPr lang="en-US" sz="1600" dirty="0">
                        <a:latin typeface="Times New Roman"/>
                        <a:ea typeface="Times New Roman"/>
                      </a:endParaRPr>
                    </a:p>
                    <a:p>
                      <a:pPr marL="0" marR="0">
                        <a:spcBef>
                          <a:spcPts val="0"/>
                        </a:spcBef>
                        <a:spcAft>
                          <a:spcPts val="0"/>
                        </a:spcAft>
                      </a:pPr>
                      <a:r>
                        <a:rPr lang="en-US" sz="1600" dirty="0" smtClean="0">
                          <a:latin typeface="Times New Roman"/>
                          <a:ea typeface="Times New Roman"/>
                        </a:rPr>
                        <a:t>Promotion </a:t>
                      </a:r>
                      <a:r>
                        <a:rPr lang="en-US" sz="1600" dirty="0">
                          <a:latin typeface="Times New Roman"/>
                          <a:ea typeface="Times New Roman"/>
                        </a:rPr>
                        <a:t>and growth</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Times New Roman"/>
                      </a:endParaRP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718">
                <a:tc>
                  <a:txBody>
                    <a:bodyPr/>
                    <a:lstStyle/>
                    <a:p>
                      <a:pPr marL="0" marR="0">
                        <a:spcBef>
                          <a:spcPts val="0"/>
                        </a:spcBef>
                        <a:spcAft>
                          <a:spcPts val="0"/>
                        </a:spcAft>
                      </a:pPr>
                      <a:endParaRPr lang="en-US" sz="1600" dirty="0">
                        <a:latin typeface="Times New Roman"/>
                        <a:ea typeface="Times New Roman"/>
                      </a:endParaRPr>
                    </a:p>
                    <a:p>
                      <a:pPr marL="0" marR="0">
                        <a:spcBef>
                          <a:spcPts val="0"/>
                        </a:spcBef>
                        <a:spcAft>
                          <a:spcPts val="0"/>
                        </a:spcAft>
                      </a:pPr>
                      <a:r>
                        <a:rPr lang="en-US" sz="1600" dirty="0" smtClean="0">
                          <a:latin typeface="Times New Roman"/>
                          <a:ea typeface="Times New Roman"/>
                        </a:rPr>
                        <a:t>Good </a:t>
                      </a:r>
                      <a:r>
                        <a:rPr lang="en-US" sz="1600" dirty="0">
                          <a:latin typeface="Times New Roman"/>
                          <a:ea typeface="Times New Roman"/>
                        </a:rPr>
                        <a:t>working conditions</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Times New Roman"/>
                      </a:endParaRP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718">
                <a:tc>
                  <a:txBody>
                    <a:bodyPr/>
                    <a:lstStyle/>
                    <a:p>
                      <a:pPr marL="0" marR="0">
                        <a:spcBef>
                          <a:spcPts val="0"/>
                        </a:spcBef>
                        <a:spcAft>
                          <a:spcPts val="0"/>
                        </a:spcAft>
                      </a:pPr>
                      <a:endParaRPr lang="en-US" sz="1600" dirty="0">
                        <a:latin typeface="Times New Roman"/>
                        <a:ea typeface="Times New Roman"/>
                      </a:endParaRPr>
                    </a:p>
                    <a:p>
                      <a:pPr marL="0" marR="0">
                        <a:spcBef>
                          <a:spcPts val="0"/>
                        </a:spcBef>
                        <a:spcAft>
                          <a:spcPts val="0"/>
                        </a:spcAft>
                      </a:pPr>
                      <a:r>
                        <a:rPr lang="en-US" sz="1600" dirty="0" smtClean="0">
                          <a:latin typeface="Times New Roman"/>
                          <a:ea typeface="Times New Roman"/>
                        </a:rPr>
                        <a:t>Interesting </a:t>
                      </a:r>
                      <a:r>
                        <a:rPr lang="en-US" sz="1600" dirty="0">
                          <a:latin typeface="Times New Roman"/>
                          <a:ea typeface="Times New Roman"/>
                        </a:rPr>
                        <a:t>work</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Times New Roman"/>
                      </a:endParaRP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718">
                <a:tc>
                  <a:txBody>
                    <a:bodyPr/>
                    <a:lstStyle/>
                    <a:p>
                      <a:pPr marL="0" marR="0">
                        <a:spcBef>
                          <a:spcPts val="0"/>
                        </a:spcBef>
                        <a:spcAft>
                          <a:spcPts val="0"/>
                        </a:spcAft>
                      </a:pPr>
                      <a:endParaRPr lang="en-US" sz="1600" dirty="0">
                        <a:latin typeface="Times New Roman"/>
                        <a:ea typeface="Times New Roman"/>
                      </a:endParaRPr>
                    </a:p>
                    <a:p>
                      <a:pPr marL="0" marR="0">
                        <a:spcBef>
                          <a:spcPts val="0"/>
                        </a:spcBef>
                        <a:spcAft>
                          <a:spcPts val="0"/>
                        </a:spcAft>
                      </a:pPr>
                      <a:r>
                        <a:rPr lang="en-US" sz="1600" dirty="0" smtClean="0">
                          <a:latin typeface="Times New Roman"/>
                          <a:ea typeface="Times New Roman"/>
                        </a:rPr>
                        <a:t>Personal </a:t>
                      </a:r>
                      <a:r>
                        <a:rPr lang="en-US" sz="1600" dirty="0">
                          <a:latin typeface="Times New Roman"/>
                          <a:ea typeface="Times New Roman"/>
                        </a:rPr>
                        <a:t>loyalty to employees</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Times New Roman"/>
                      </a:endParaRP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718">
                <a:tc>
                  <a:txBody>
                    <a:bodyPr/>
                    <a:lstStyle/>
                    <a:p>
                      <a:pPr marL="0" marR="0">
                        <a:spcBef>
                          <a:spcPts val="0"/>
                        </a:spcBef>
                        <a:spcAft>
                          <a:spcPts val="0"/>
                        </a:spcAft>
                      </a:pPr>
                      <a:endParaRPr lang="en-US" sz="1600" dirty="0">
                        <a:latin typeface="Times New Roman"/>
                        <a:ea typeface="Times New Roman"/>
                      </a:endParaRPr>
                    </a:p>
                    <a:p>
                      <a:pPr marL="0" marR="0">
                        <a:spcBef>
                          <a:spcPts val="0"/>
                        </a:spcBef>
                        <a:spcAft>
                          <a:spcPts val="0"/>
                        </a:spcAft>
                      </a:pPr>
                      <a:r>
                        <a:rPr lang="en-US" sz="1600" dirty="0" smtClean="0">
                          <a:latin typeface="Times New Roman"/>
                          <a:ea typeface="Times New Roman"/>
                        </a:rPr>
                        <a:t>Tactful </a:t>
                      </a:r>
                      <a:r>
                        <a:rPr lang="en-US" sz="1600" dirty="0">
                          <a:latin typeface="Times New Roman"/>
                          <a:ea typeface="Times New Roman"/>
                        </a:rPr>
                        <a:t>disciplining</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Times New Roman"/>
                      </a:endParaRP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718">
                <a:tc>
                  <a:txBody>
                    <a:bodyPr/>
                    <a:lstStyle/>
                    <a:p>
                      <a:pPr marL="0" marR="0">
                        <a:spcBef>
                          <a:spcPts val="0"/>
                        </a:spcBef>
                        <a:spcAft>
                          <a:spcPts val="0"/>
                        </a:spcAft>
                      </a:pPr>
                      <a:endParaRPr lang="en-US" sz="1600" dirty="0">
                        <a:latin typeface="Times New Roman"/>
                        <a:ea typeface="Times New Roman"/>
                      </a:endParaRPr>
                    </a:p>
                    <a:p>
                      <a:pPr marL="0" marR="0">
                        <a:spcBef>
                          <a:spcPts val="0"/>
                        </a:spcBef>
                        <a:spcAft>
                          <a:spcPts val="0"/>
                        </a:spcAft>
                      </a:pPr>
                      <a:r>
                        <a:rPr lang="en-US" sz="1600" dirty="0" smtClean="0">
                          <a:latin typeface="Times New Roman"/>
                          <a:ea typeface="Times New Roman"/>
                        </a:rPr>
                        <a:t>Full </a:t>
                      </a:r>
                      <a:r>
                        <a:rPr lang="en-US" sz="1600" dirty="0">
                          <a:latin typeface="Times New Roman"/>
                          <a:ea typeface="Times New Roman"/>
                        </a:rPr>
                        <a:t>appreciation of work done</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Times New Roman"/>
                      </a:endParaRP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718">
                <a:tc>
                  <a:txBody>
                    <a:bodyPr/>
                    <a:lstStyle/>
                    <a:p>
                      <a:pPr marL="0" marR="0">
                        <a:spcBef>
                          <a:spcPts val="0"/>
                        </a:spcBef>
                        <a:spcAft>
                          <a:spcPts val="0"/>
                        </a:spcAft>
                      </a:pPr>
                      <a:endParaRPr lang="en-US" sz="1600" dirty="0">
                        <a:latin typeface="Times New Roman"/>
                        <a:ea typeface="Times New Roman"/>
                      </a:endParaRPr>
                    </a:p>
                    <a:p>
                      <a:pPr marL="0" marR="0">
                        <a:spcBef>
                          <a:spcPts val="0"/>
                        </a:spcBef>
                        <a:spcAft>
                          <a:spcPts val="0"/>
                        </a:spcAft>
                      </a:pPr>
                      <a:r>
                        <a:rPr lang="en-US" sz="1600" dirty="0" smtClean="0">
                          <a:latin typeface="Times New Roman"/>
                          <a:ea typeface="Times New Roman"/>
                        </a:rPr>
                        <a:t>Help </a:t>
                      </a:r>
                      <a:r>
                        <a:rPr lang="en-US" sz="1600" dirty="0">
                          <a:latin typeface="Times New Roman"/>
                          <a:ea typeface="Times New Roman"/>
                        </a:rPr>
                        <a:t>with personal problems</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Times New Roman"/>
                      </a:endParaRP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718">
                <a:tc>
                  <a:txBody>
                    <a:bodyPr/>
                    <a:lstStyle/>
                    <a:p>
                      <a:pPr marL="0" marR="0">
                        <a:spcBef>
                          <a:spcPts val="0"/>
                        </a:spcBef>
                        <a:spcAft>
                          <a:spcPts val="0"/>
                        </a:spcAft>
                      </a:pPr>
                      <a:endParaRPr lang="en-US" sz="1600" dirty="0">
                        <a:latin typeface="Times New Roman"/>
                        <a:ea typeface="Times New Roman"/>
                      </a:endParaRPr>
                    </a:p>
                    <a:p>
                      <a:pPr marL="0" marR="0">
                        <a:spcBef>
                          <a:spcPts val="0"/>
                        </a:spcBef>
                        <a:spcAft>
                          <a:spcPts val="0"/>
                        </a:spcAft>
                      </a:pPr>
                      <a:r>
                        <a:rPr lang="en-US" sz="1600" dirty="0" smtClean="0">
                          <a:latin typeface="Times New Roman"/>
                          <a:ea typeface="Times New Roman"/>
                        </a:rPr>
                        <a:t>Feeling </a:t>
                      </a:r>
                      <a:r>
                        <a:rPr lang="en-US" sz="1600" dirty="0">
                          <a:latin typeface="Times New Roman"/>
                          <a:ea typeface="Times New Roman"/>
                        </a:rPr>
                        <a:t>of being “in” on things</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Times New Roman"/>
                      </a:endParaRP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8913" name="Rectangle 1"/>
          <p:cNvSpPr>
            <a:spLocks noChangeArrowheads="1"/>
          </p:cNvSpPr>
          <p:nvPr/>
        </p:nvSpPr>
        <p:spPr bwMode="auto">
          <a:xfrm>
            <a:off x="0" y="1"/>
            <a:ext cx="12192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What Motivates Employees?</a:t>
            </a:r>
            <a:endParaRPr kumimoji="0" lang="en-US"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827608388"/>
      </p:ext>
    </p:extLst>
  </p:cSld>
  <p:clrMapOvr>
    <a:masterClrMapping/>
  </p:clrMapOvr>
  <p:transition>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031994" y="1386840"/>
          <a:ext cx="8026406" cy="5364480"/>
        </p:xfrm>
        <a:graphic>
          <a:graphicData uri="http://schemas.openxmlformats.org/drawingml/2006/table">
            <a:tbl>
              <a:tblPr/>
              <a:tblGrid>
                <a:gridCol w="4013203"/>
                <a:gridCol w="4013203"/>
              </a:tblGrid>
              <a:tr h="416820">
                <a:tc>
                  <a:txBody>
                    <a:bodyPr/>
                    <a:lstStyle/>
                    <a:p>
                      <a:pPr marL="0" marR="0" algn="ctr">
                        <a:spcBef>
                          <a:spcPts val="0"/>
                        </a:spcBef>
                        <a:spcAft>
                          <a:spcPts val="0"/>
                        </a:spcAft>
                      </a:pPr>
                      <a:endParaRPr lang="en-US" sz="1600" b="1" dirty="0">
                        <a:solidFill>
                          <a:srgbClr val="0070C0"/>
                        </a:solidFill>
                        <a:latin typeface="Times New Roman"/>
                        <a:ea typeface="Times New Roman"/>
                      </a:endParaRPr>
                    </a:p>
                    <a:p>
                      <a:pPr marL="0" marR="0" algn="ctr">
                        <a:spcBef>
                          <a:spcPts val="0"/>
                        </a:spcBef>
                        <a:spcAft>
                          <a:spcPts val="0"/>
                        </a:spcAft>
                      </a:pPr>
                      <a:r>
                        <a:rPr lang="en-US" sz="1600" b="1" dirty="0">
                          <a:solidFill>
                            <a:srgbClr val="0070C0"/>
                          </a:solidFill>
                          <a:latin typeface="Times New Roman"/>
                          <a:ea typeface="Times New Roman"/>
                        </a:rPr>
                        <a:t>Top 10 MOTIVATORS</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b="1" dirty="0">
                        <a:solidFill>
                          <a:srgbClr val="0070C0"/>
                        </a:solidFill>
                        <a:latin typeface="Times New Roman"/>
                        <a:ea typeface="Times New Roman"/>
                      </a:endParaRPr>
                    </a:p>
                    <a:p>
                      <a:pPr marL="0" marR="0" algn="ctr">
                        <a:spcBef>
                          <a:spcPts val="0"/>
                        </a:spcBef>
                        <a:spcAft>
                          <a:spcPts val="0"/>
                        </a:spcAft>
                      </a:pPr>
                      <a:r>
                        <a:rPr lang="en-US" sz="1600" b="1" dirty="0">
                          <a:solidFill>
                            <a:srgbClr val="0070C0"/>
                          </a:solidFill>
                          <a:latin typeface="Times New Roman"/>
                          <a:ea typeface="Times New Roman"/>
                        </a:rPr>
                        <a:t>Rank from 1 – 10</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718">
                <a:tc>
                  <a:txBody>
                    <a:bodyPr/>
                    <a:lstStyle/>
                    <a:p>
                      <a:pPr marL="0" marR="0">
                        <a:spcBef>
                          <a:spcPts val="0"/>
                        </a:spcBef>
                        <a:spcAft>
                          <a:spcPts val="0"/>
                        </a:spcAft>
                      </a:pPr>
                      <a:endParaRPr lang="en-US" sz="1600" dirty="0">
                        <a:latin typeface="Times New Roman"/>
                        <a:ea typeface="Times New Roman"/>
                      </a:endParaRPr>
                    </a:p>
                    <a:p>
                      <a:pPr marL="0" marR="0">
                        <a:spcBef>
                          <a:spcPts val="0"/>
                        </a:spcBef>
                        <a:spcAft>
                          <a:spcPts val="0"/>
                        </a:spcAft>
                      </a:pPr>
                      <a:r>
                        <a:rPr lang="en-US" sz="1600" dirty="0">
                          <a:latin typeface="Times New Roman"/>
                          <a:ea typeface="Times New Roman"/>
                        </a:rPr>
                        <a:t>1.  Good wages</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Times New Roman"/>
                      </a:endParaRPr>
                    </a:p>
                    <a:p>
                      <a:pPr marL="0" marR="0" algn="ctr">
                        <a:spcBef>
                          <a:spcPts val="0"/>
                        </a:spcBef>
                        <a:spcAft>
                          <a:spcPts val="0"/>
                        </a:spcAft>
                      </a:pPr>
                      <a:r>
                        <a:rPr lang="en-US" sz="1600" dirty="0">
                          <a:latin typeface="Times New Roman"/>
                          <a:ea typeface="Times New Roman"/>
                        </a:rPr>
                        <a:t>5</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718">
                <a:tc>
                  <a:txBody>
                    <a:bodyPr/>
                    <a:lstStyle/>
                    <a:p>
                      <a:pPr marL="0" marR="0">
                        <a:spcBef>
                          <a:spcPts val="0"/>
                        </a:spcBef>
                        <a:spcAft>
                          <a:spcPts val="0"/>
                        </a:spcAft>
                      </a:pPr>
                      <a:endParaRPr lang="en-US" sz="1600" dirty="0">
                        <a:latin typeface="Times New Roman"/>
                        <a:ea typeface="Times New Roman"/>
                      </a:endParaRPr>
                    </a:p>
                    <a:p>
                      <a:pPr marL="0" marR="0">
                        <a:spcBef>
                          <a:spcPts val="0"/>
                        </a:spcBef>
                        <a:spcAft>
                          <a:spcPts val="0"/>
                        </a:spcAft>
                      </a:pPr>
                      <a:r>
                        <a:rPr lang="en-US" sz="1600" dirty="0">
                          <a:latin typeface="Times New Roman"/>
                          <a:ea typeface="Times New Roman"/>
                        </a:rPr>
                        <a:t>2.  Job Security</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Times New Roman"/>
                      </a:endParaRPr>
                    </a:p>
                    <a:p>
                      <a:pPr marL="0" marR="0" algn="ctr">
                        <a:spcBef>
                          <a:spcPts val="0"/>
                        </a:spcBef>
                        <a:spcAft>
                          <a:spcPts val="0"/>
                        </a:spcAft>
                      </a:pPr>
                      <a:r>
                        <a:rPr lang="en-US" sz="1600" dirty="0">
                          <a:latin typeface="Times New Roman"/>
                          <a:ea typeface="Times New Roman"/>
                        </a:rPr>
                        <a:t>4</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718">
                <a:tc>
                  <a:txBody>
                    <a:bodyPr/>
                    <a:lstStyle/>
                    <a:p>
                      <a:pPr marL="0" marR="0">
                        <a:spcBef>
                          <a:spcPts val="0"/>
                        </a:spcBef>
                        <a:spcAft>
                          <a:spcPts val="0"/>
                        </a:spcAft>
                      </a:pPr>
                      <a:endParaRPr lang="en-US" sz="1600" dirty="0">
                        <a:latin typeface="Times New Roman"/>
                        <a:ea typeface="Times New Roman"/>
                      </a:endParaRPr>
                    </a:p>
                    <a:p>
                      <a:pPr marL="0" marR="0">
                        <a:spcBef>
                          <a:spcPts val="0"/>
                        </a:spcBef>
                        <a:spcAft>
                          <a:spcPts val="0"/>
                        </a:spcAft>
                      </a:pPr>
                      <a:r>
                        <a:rPr lang="en-US" sz="1600" dirty="0">
                          <a:latin typeface="Times New Roman"/>
                          <a:ea typeface="Times New Roman"/>
                        </a:rPr>
                        <a:t>3.  Promotion and growth</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Times New Roman"/>
                      </a:endParaRPr>
                    </a:p>
                    <a:p>
                      <a:pPr marL="0" marR="0" algn="ctr">
                        <a:spcBef>
                          <a:spcPts val="0"/>
                        </a:spcBef>
                        <a:spcAft>
                          <a:spcPts val="0"/>
                        </a:spcAft>
                      </a:pPr>
                      <a:r>
                        <a:rPr lang="en-US" sz="1600" dirty="0">
                          <a:latin typeface="Times New Roman"/>
                          <a:ea typeface="Times New Roman"/>
                        </a:rPr>
                        <a:t>6</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718">
                <a:tc>
                  <a:txBody>
                    <a:bodyPr/>
                    <a:lstStyle/>
                    <a:p>
                      <a:pPr marL="0" marR="0">
                        <a:spcBef>
                          <a:spcPts val="0"/>
                        </a:spcBef>
                        <a:spcAft>
                          <a:spcPts val="0"/>
                        </a:spcAft>
                      </a:pPr>
                      <a:endParaRPr lang="en-US" sz="1600">
                        <a:latin typeface="Times New Roman"/>
                        <a:ea typeface="Times New Roman"/>
                      </a:endParaRPr>
                    </a:p>
                    <a:p>
                      <a:pPr marL="0" marR="0">
                        <a:spcBef>
                          <a:spcPts val="0"/>
                        </a:spcBef>
                        <a:spcAft>
                          <a:spcPts val="0"/>
                        </a:spcAft>
                      </a:pPr>
                      <a:r>
                        <a:rPr lang="en-US" sz="1600">
                          <a:latin typeface="Times New Roman"/>
                          <a:ea typeface="Times New Roman"/>
                        </a:rPr>
                        <a:t>4.  Good working conditions</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Times New Roman"/>
                      </a:endParaRPr>
                    </a:p>
                    <a:p>
                      <a:pPr marL="0" marR="0" algn="ctr">
                        <a:spcBef>
                          <a:spcPts val="0"/>
                        </a:spcBef>
                        <a:spcAft>
                          <a:spcPts val="0"/>
                        </a:spcAft>
                      </a:pPr>
                      <a:r>
                        <a:rPr lang="en-US" sz="1600" dirty="0">
                          <a:latin typeface="Times New Roman"/>
                          <a:ea typeface="Times New Roman"/>
                        </a:rPr>
                        <a:t>7</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718">
                <a:tc>
                  <a:txBody>
                    <a:bodyPr/>
                    <a:lstStyle/>
                    <a:p>
                      <a:pPr marL="0" marR="0">
                        <a:spcBef>
                          <a:spcPts val="0"/>
                        </a:spcBef>
                        <a:spcAft>
                          <a:spcPts val="0"/>
                        </a:spcAft>
                      </a:pPr>
                      <a:endParaRPr lang="en-US" sz="1600" dirty="0">
                        <a:latin typeface="Times New Roman"/>
                        <a:ea typeface="Times New Roman"/>
                      </a:endParaRPr>
                    </a:p>
                    <a:p>
                      <a:pPr marL="0" marR="0">
                        <a:spcBef>
                          <a:spcPts val="0"/>
                        </a:spcBef>
                        <a:spcAft>
                          <a:spcPts val="0"/>
                        </a:spcAft>
                      </a:pPr>
                      <a:r>
                        <a:rPr lang="en-US" sz="1600" dirty="0">
                          <a:latin typeface="Times New Roman"/>
                          <a:ea typeface="Times New Roman"/>
                        </a:rPr>
                        <a:t>5.  Interesting work</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Times New Roman"/>
                      </a:endParaRPr>
                    </a:p>
                    <a:p>
                      <a:pPr marL="0" marR="0" algn="ctr">
                        <a:spcBef>
                          <a:spcPts val="0"/>
                        </a:spcBef>
                        <a:spcAft>
                          <a:spcPts val="0"/>
                        </a:spcAft>
                      </a:pPr>
                      <a:r>
                        <a:rPr lang="en-US" sz="1600" dirty="0">
                          <a:latin typeface="Times New Roman"/>
                          <a:ea typeface="Times New Roman"/>
                        </a:rPr>
                        <a:t>1</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718">
                <a:tc>
                  <a:txBody>
                    <a:bodyPr/>
                    <a:lstStyle/>
                    <a:p>
                      <a:pPr marL="0" marR="0">
                        <a:spcBef>
                          <a:spcPts val="0"/>
                        </a:spcBef>
                        <a:spcAft>
                          <a:spcPts val="0"/>
                        </a:spcAft>
                      </a:pPr>
                      <a:endParaRPr lang="en-US" sz="1600" dirty="0">
                        <a:latin typeface="Times New Roman"/>
                        <a:ea typeface="Times New Roman"/>
                      </a:endParaRPr>
                    </a:p>
                    <a:p>
                      <a:pPr marL="0" marR="0">
                        <a:spcBef>
                          <a:spcPts val="0"/>
                        </a:spcBef>
                        <a:spcAft>
                          <a:spcPts val="0"/>
                        </a:spcAft>
                      </a:pPr>
                      <a:r>
                        <a:rPr lang="en-US" sz="1600" dirty="0">
                          <a:latin typeface="Times New Roman"/>
                          <a:ea typeface="Times New Roman"/>
                        </a:rPr>
                        <a:t>6.  Personal loyalty to </a:t>
                      </a:r>
                      <a:r>
                        <a:rPr lang="en-US" sz="1600" dirty="0" smtClean="0">
                          <a:latin typeface="Times New Roman"/>
                          <a:ea typeface="Times New Roman"/>
                        </a:rPr>
                        <a:t>   employees</a:t>
                      </a:r>
                      <a:endParaRPr lang="en-US" sz="1600" dirty="0">
                        <a:latin typeface="Times New Roman"/>
                        <a:ea typeface="Times New Roman"/>
                      </a:endParaRP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Times New Roman"/>
                      </a:endParaRPr>
                    </a:p>
                    <a:p>
                      <a:pPr marL="0" marR="0" algn="ctr">
                        <a:spcBef>
                          <a:spcPts val="0"/>
                        </a:spcBef>
                        <a:spcAft>
                          <a:spcPts val="0"/>
                        </a:spcAft>
                      </a:pPr>
                      <a:r>
                        <a:rPr lang="en-US" sz="1600" dirty="0">
                          <a:latin typeface="Times New Roman"/>
                          <a:ea typeface="Times New Roman"/>
                        </a:rPr>
                        <a:t>8</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718">
                <a:tc>
                  <a:txBody>
                    <a:bodyPr/>
                    <a:lstStyle/>
                    <a:p>
                      <a:pPr marL="0" marR="0">
                        <a:spcBef>
                          <a:spcPts val="0"/>
                        </a:spcBef>
                        <a:spcAft>
                          <a:spcPts val="0"/>
                        </a:spcAft>
                      </a:pPr>
                      <a:endParaRPr lang="en-US" sz="1600">
                        <a:latin typeface="Times New Roman"/>
                        <a:ea typeface="Times New Roman"/>
                      </a:endParaRPr>
                    </a:p>
                    <a:p>
                      <a:pPr marL="0" marR="0">
                        <a:spcBef>
                          <a:spcPts val="0"/>
                        </a:spcBef>
                        <a:spcAft>
                          <a:spcPts val="0"/>
                        </a:spcAft>
                      </a:pPr>
                      <a:r>
                        <a:rPr lang="en-US" sz="1600">
                          <a:latin typeface="Times New Roman"/>
                          <a:ea typeface="Times New Roman"/>
                        </a:rPr>
                        <a:t>7.  Tactful disciplining</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Times New Roman"/>
                      </a:endParaRPr>
                    </a:p>
                    <a:p>
                      <a:pPr marL="0" marR="0" algn="ctr">
                        <a:spcBef>
                          <a:spcPts val="0"/>
                        </a:spcBef>
                        <a:spcAft>
                          <a:spcPts val="0"/>
                        </a:spcAft>
                      </a:pPr>
                      <a:r>
                        <a:rPr lang="en-US" sz="1600" dirty="0">
                          <a:latin typeface="Times New Roman"/>
                          <a:ea typeface="Times New Roman"/>
                        </a:rPr>
                        <a:t>9</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718">
                <a:tc>
                  <a:txBody>
                    <a:bodyPr/>
                    <a:lstStyle/>
                    <a:p>
                      <a:pPr marL="0" marR="0">
                        <a:spcBef>
                          <a:spcPts val="0"/>
                        </a:spcBef>
                        <a:spcAft>
                          <a:spcPts val="0"/>
                        </a:spcAft>
                      </a:pPr>
                      <a:endParaRPr lang="en-US" sz="1600">
                        <a:latin typeface="Times New Roman"/>
                        <a:ea typeface="Times New Roman"/>
                      </a:endParaRPr>
                    </a:p>
                    <a:p>
                      <a:pPr marL="0" marR="0">
                        <a:spcBef>
                          <a:spcPts val="0"/>
                        </a:spcBef>
                        <a:spcAft>
                          <a:spcPts val="0"/>
                        </a:spcAft>
                      </a:pPr>
                      <a:r>
                        <a:rPr lang="en-US" sz="1600">
                          <a:latin typeface="Times New Roman"/>
                          <a:ea typeface="Times New Roman"/>
                        </a:rPr>
                        <a:t>8.  Full appreciation of work done</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Times New Roman"/>
                      </a:endParaRPr>
                    </a:p>
                    <a:p>
                      <a:pPr marL="0" marR="0" algn="ctr">
                        <a:spcBef>
                          <a:spcPts val="0"/>
                        </a:spcBef>
                        <a:spcAft>
                          <a:spcPts val="0"/>
                        </a:spcAft>
                      </a:pPr>
                      <a:r>
                        <a:rPr lang="en-US" sz="1600" dirty="0">
                          <a:latin typeface="Times New Roman"/>
                          <a:ea typeface="Times New Roman"/>
                        </a:rPr>
                        <a:t>2</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718">
                <a:tc>
                  <a:txBody>
                    <a:bodyPr/>
                    <a:lstStyle/>
                    <a:p>
                      <a:pPr marL="0" marR="0">
                        <a:spcBef>
                          <a:spcPts val="0"/>
                        </a:spcBef>
                        <a:spcAft>
                          <a:spcPts val="0"/>
                        </a:spcAft>
                      </a:pPr>
                      <a:endParaRPr lang="en-US" sz="1600">
                        <a:latin typeface="Times New Roman"/>
                        <a:ea typeface="Times New Roman"/>
                      </a:endParaRPr>
                    </a:p>
                    <a:p>
                      <a:pPr marL="0" marR="0">
                        <a:spcBef>
                          <a:spcPts val="0"/>
                        </a:spcBef>
                        <a:spcAft>
                          <a:spcPts val="0"/>
                        </a:spcAft>
                      </a:pPr>
                      <a:r>
                        <a:rPr lang="en-US" sz="1600">
                          <a:latin typeface="Times New Roman"/>
                          <a:ea typeface="Times New Roman"/>
                        </a:rPr>
                        <a:t>9.  Help with personal problems</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Times New Roman"/>
                      </a:endParaRPr>
                    </a:p>
                    <a:p>
                      <a:pPr marL="0" marR="0" algn="ctr">
                        <a:spcBef>
                          <a:spcPts val="0"/>
                        </a:spcBef>
                        <a:spcAft>
                          <a:spcPts val="0"/>
                        </a:spcAft>
                      </a:pPr>
                      <a:r>
                        <a:rPr lang="en-US" sz="1600" dirty="0">
                          <a:latin typeface="Times New Roman"/>
                          <a:ea typeface="Times New Roman"/>
                        </a:rPr>
                        <a:t>10</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718">
                <a:tc>
                  <a:txBody>
                    <a:bodyPr/>
                    <a:lstStyle/>
                    <a:p>
                      <a:pPr marL="0" marR="0">
                        <a:spcBef>
                          <a:spcPts val="0"/>
                        </a:spcBef>
                        <a:spcAft>
                          <a:spcPts val="0"/>
                        </a:spcAft>
                      </a:pPr>
                      <a:endParaRPr lang="en-US" sz="1600">
                        <a:latin typeface="Times New Roman"/>
                        <a:ea typeface="Times New Roman"/>
                      </a:endParaRPr>
                    </a:p>
                    <a:p>
                      <a:pPr marL="0" marR="0">
                        <a:spcBef>
                          <a:spcPts val="0"/>
                        </a:spcBef>
                        <a:spcAft>
                          <a:spcPts val="0"/>
                        </a:spcAft>
                      </a:pPr>
                      <a:r>
                        <a:rPr lang="en-US" sz="1600">
                          <a:latin typeface="Times New Roman"/>
                          <a:ea typeface="Times New Roman"/>
                        </a:rPr>
                        <a:t>10. Feeling of being “in” on things</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Times New Roman"/>
                      </a:endParaRPr>
                    </a:p>
                    <a:p>
                      <a:pPr marL="0" marR="0" algn="ctr">
                        <a:spcBef>
                          <a:spcPts val="0"/>
                        </a:spcBef>
                        <a:spcAft>
                          <a:spcPts val="0"/>
                        </a:spcAft>
                      </a:pPr>
                      <a:r>
                        <a:rPr lang="en-US" sz="1600" dirty="0">
                          <a:latin typeface="Times New Roman"/>
                          <a:ea typeface="Times New Roman"/>
                        </a:rPr>
                        <a:t>3</a:t>
                      </a:r>
                    </a:p>
                  </a:txBody>
                  <a:tcPr marL="78153" marR="78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9937" name="Rectangle 1"/>
          <p:cNvSpPr>
            <a:spLocks noChangeArrowheads="1"/>
          </p:cNvSpPr>
          <p:nvPr/>
        </p:nvSpPr>
        <p:spPr bwMode="auto">
          <a:xfrm>
            <a:off x="0" y="0"/>
            <a:ext cx="11988800" cy="16004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What Motivates Employees?</a:t>
            </a:r>
            <a:endParaRPr kumimoji="0" lang="en-US" sz="28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Responses from Survey of Employees</a:t>
            </a:r>
            <a:endParaRPr kumimoji="0" lang="en-US" sz="1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547315869"/>
      </p:ext>
    </p:extLst>
  </p:cSld>
  <p:clrMapOvr>
    <a:masterClrMapping/>
  </p:clrMapOvr>
  <p:transition>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200" y="0"/>
            <a:ext cx="10668000" cy="762000"/>
          </a:xfrm>
        </p:spPr>
        <p:txBody>
          <a:bodyPr>
            <a:normAutofit/>
          </a:bodyPr>
          <a:lstStyle/>
          <a:p>
            <a:r>
              <a:rPr lang="en-US" sz="2800" b="1" dirty="0" smtClean="0">
                <a:solidFill>
                  <a:srgbClr val="FF0000"/>
                </a:solidFill>
                <a:latin typeface="Times New Roman" panose="02020603050405020304" pitchFamily="18" charset="0"/>
                <a:cs typeface="Times New Roman" panose="02020603050405020304" pitchFamily="18" charset="0"/>
              </a:rPr>
              <a:t>Top 10 Job Expectations</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600" y="1143001"/>
            <a:ext cx="10972800" cy="4983163"/>
          </a:xfrm>
        </p:spPr>
        <p:txBody>
          <a:bodyPr>
            <a:normAutofit lnSpcReduction="10000"/>
          </a:bodyPr>
          <a:lstStyle/>
          <a:p>
            <a:pPr>
              <a:buFont typeface="+mj-lt"/>
              <a:buAutoNum type="arabicPeriod"/>
            </a:pPr>
            <a:r>
              <a:rPr lang="en-US" sz="1600" b="1" dirty="0" smtClean="0">
                <a:latin typeface="Times New Roman" panose="02020603050405020304" pitchFamily="18" charset="0"/>
                <a:cs typeface="Times New Roman" panose="02020603050405020304" pitchFamily="18" charset="0"/>
              </a:rPr>
              <a:t>Type of work:  </a:t>
            </a:r>
            <a:r>
              <a:rPr lang="en-US" sz="1600" dirty="0" smtClean="0">
                <a:latin typeface="Times New Roman" panose="02020603050405020304" pitchFamily="18" charset="0"/>
                <a:cs typeface="Times New Roman" panose="02020603050405020304" pitchFamily="18" charset="0"/>
              </a:rPr>
              <a:t>the kind of work that makes the best use of one’s abilities and gives one a feeling of accomplishment.</a:t>
            </a:r>
          </a:p>
          <a:p>
            <a:pPr>
              <a:buFont typeface="+mj-lt"/>
              <a:buAutoNum type="arabicPeriod"/>
            </a:pPr>
            <a:r>
              <a:rPr lang="en-US" sz="1600" b="1" dirty="0" smtClean="0">
                <a:latin typeface="Times New Roman" panose="02020603050405020304" pitchFamily="18" charset="0"/>
                <a:cs typeface="Times New Roman" panose="02020603050405020304" pitchFamily="18" charset="0"/>
              </a:rPr>
              <a:t>Security:</a:t>
            </a:r>
            <a:r>
              <a:rPr lang="en-US" sz="1600" dirty="0" smtClean="0">
                <a:latin typeface="Times New Roman" panose="02020603050405020304" pitchFamily="18" charset="0"/>
                <a:cs typeface="Times New Roman" panose="02020603050405020304" pitchFamily="18" charset="0"/>
              </a:rPr>
              <a:t>  having a job that provides a steady employment.</a:t>
            </a:r>
          </a:p>
          <a:p>
            <a:pPr>
              <a:buFont typeface="+mj-lt"/>
              <a:buAutoNum type="arabicPeriod"/>
            </a:pPr>
            <a:r>
              <a:rPr lang="en-US" sz="1600" b="1" dirty="0" smtClean="0">
                <a:latin typeface="Times New Roman" panose="02020603050405020304" pitchFamily="18" charset="0"/>
                <a:cs typeface="Times New Roman" panose="02020603050405020304" pitchFamily="18" charset="0"/>
              </a:rPr>
              <a:t>Company:  </a:t>
            </a:r>
            <a:r>
              <a:rPr lang="en-US" sz="1600" dirty="0" smtClean="0">
                <a:latin typeface="Times New Roman" panose="02020603050405020304" pitchFamily="18" charset="0"/>
                <a:cs typeface="Times New Roman" panose="02020603050405020304" pitchFamily="18" charset="0"/>
              </a:rPr>
              <a:t>working for a company that has a good reputation, that one can be proud of working for.</a:t>
            </a:r>
          </a:p>
          <a:p>
            <a:pPr>
              <a:buFont typeface="+mj-lt"/>
              <a:buAutoNum type="arabicPeriod"/>
            </a:pPr>
            <a:r>
              <a:rPr lang="en-US" sz="1600" b="1" dirty="0" smtClean="0">
                <a:latin typeface="Times New Roman" panose="02020603050405020304" pitchFamily="18" charset="0"/>
                <a:cs typeface="Times New Roman" panose="02020603050405020304" pitchFamily="18" charset="0"/>
              </a:rPr>
              <a:t>Advancement:</a:t>
            </a:r>
            <a:r>
              <a:rPr lang="en-US" sz="1600" dirty="0" smtClean="0">
                <a:latin typeface="Times New Roman" panose="02020603050405020304" pitchFamily="18" charset="0"/>
                <a:cs typeface="Times New Roman" panose="02020603050405020304" pitchFamily="18" charset="0"/>
              </a:rPr>
              <a:t>  being able to progress in one’s job or career, having the chance to advance in the company.  </a:t>
            </a:r>
          </a:p>
          <a:p>
            <a:pPr>
              <a:buFont typeface="+mj-lt"/>
              <a:buAutoNum type="arabicPeriod"/>
            </a:pPr>
            <a:r>
              <a:rPr lang="en-US" sz="1600" b="1" dirty="0" smtClean="0">
                <a:latin typeface="Times New Roman" panose="02020603050405020304" pitchFamily="18" charset="0"/>
                <a:cs typeface="Times New Roman" panose="02020603050405020304" pitchFamily="18" charset="0"/>
              </a:rPr>
              <a:t>Coworkers:  </a:t>
            </a:r>
            <a:r>
              <a:rPr lang="en-US" sz="1600" dirty="0" smtClean="0">
                <a:latin typeface="Times New Roman" panose="02020603050405020304" pitchFamily="18" charset="0"/>
                <a:cs typeface="Times New Roman" panose="02020603050405020304" pitchFamily="18" charset="0"/>
              </a:rPr>
              <a:t>having coworkers who are competent and congenial.  </a:t>
            </a:r>
          </a:p>
          <a:p>
            <a:pPr>
              <a:buFont typeface="+mj-lt"/>
              <a:buAutoNum type="arabicPeriod"/>
            </a:pPr>
            <a:r>
              <a:rPr lang="en-US" sz="1600" b="1" dirty="0" smtClean="0">
                <a:latin typeface="Times New Roman" panose="02020603050405020304" pitchFamily="18" charset="0"/>
                <a:cs typeface="Times New Roman" panose="02020603050405020304" pitchFamily="18" charset="0"/>
              </a:rPr>
              <a:t>Pay:</a:t>
            </a:r>
            <a:r>
              <a:rPr lang="en-US" sz="1600" dirty="0" smtClean="0">
                <a:latin typeface="Times New Roman" panose="02020603050405020304" pitchFamily="18" charset="0"/>
                <a:cs typeface="Times New Roman" panose="02020603050405020304" pitchFamily="18" charset="0"/>
              </a:rPr>
              <a:t>  being paid at least enough to meet one’s needs, and being paid fairly in comparison to others.  </a:t>
            </a:r>
          </a:p>
          <a:p>
            <a:pPr>
              <a:buFont typeface="+mj-lt"/>
              <a:buAutoNum type="arabicPeriod"/>
            </a:pPr>
            <a:r>
              <a:rPr lang="en-US" sz="1600" b="1" dirty="0" smtClean="0">
                <a:latin typeface="Times New Roman" panose="02020603050405020304" pitchFamily="18" charset="0"/>
                <a:cs typeface="Times New Roman" panose="02020603050405020304" pitchFamily="18" charset="0"/>
              </a:rPr>
              <a:t>Supervision:</a:t>
            </a:r>
            <a:r>
              <a:rPr lang="en-US" sz="1600" dirty="0" smtClean="0">
                <a:latin typeface="Times New Roman" panose="02020603050405020304" pitchFamily="18" charset="0"/>
                <a:cs typeface="Times New Roman" panose="02020603050405020304" pitchFamily="18" charset="0"/>
              </a:rPr>
              <a:t>  having an immediate supervisor who is competent, considerate, and fair. </a:t>
            </a:r>
          </a:p>
          <a:p>
            <a:pPr>
              <a:buFont typeface="+mj-lt"/>
              <a:buAutoNum type="arabicPeriod"/>
            </a:pPr>
            <a:r>
              <a:rPr lang="en-US" sz="1600" b="1" dirty="0" smtClean="0">
                <a:latin typeface="Times New Roman" panose="02020603050405020304" pitchFamily="18" charset="0"/>
                <a:cs typeface="Times New Roman" panose="02020603050405020304" pitchFamily="18" charset="0"/>
              </a:rPr>
              <a:t>Hours:</a:t>
            </a:r>
            <a:r>
              <a:rPr lang="en-US" sz="1600" dirty="0" smtClean="0">
                <a:latin typeface="Times New Roman" panose="02020603050405020304" pitchFamily="18" charset="0"/>
                <a:cs typeface="Times New Roman" panose="02020603050405020304" pitchFamily="18" charset="0"/>
              </a:rPr>
              <a:t>  having working hours that allow one enough time with family and/or time to pursue other strong interests and live one’s preferred lifestyle.</a:t>
            </a:r>
          </a:p>
          <a:p>
            <a:pPr>
              <a:buFont typeface="+mj-lt"/>
              <a:buAutoNum type="arabicPeriod"/>
            </a:pPr>
            <a:r>
              <a:rPr lang="en-US" sz="1600" b="1" dirty="0" smtClean="0">
                <a:latin typeface="Times New Roman" panose="02020603050405020304" pitchFamily="18" charset="0"/>
                <a:cs typeface="Times New Roman" panose="02020603050405020304" pitchFamily="18" charset="0"/>
              </a:rPr>
              <a:t>Benefits:</a:t>
            </a:r>
            <a:r>
              <a:rPr lang="en-US" sz="1600" dirty="0" smtClean="0">
                <a:latin typeface="Times New Roman" panose="02020603050405020304" pitchFamily="18" charset="0"/>
                <a:cs typeface="Times New Roman" panose="02020603050405020304" pitchFamily="18" charset="0"/>
              </a:rPr>
              <a:t>  having benefits that meet one’s needs and compare well with those of others.</a:t>
            </a:r>
          </a:p>
          <a:p>
            <a:pPr>
              <a:buFont typeface="+mj-lt"/>
              <a:buAutoNum type="arabicPeriod"/>
            </a:pPr>
            <a:r>
              <a:rPr lang="en-US" sz="1600" b="1" dirty="0" smtClean="0">
                <a:latin typeface="Times New Roman" panose="02020603050405020304" pitchFamily="18" charset="0"/>
                <a:cs typeface="Times New Roman" panose="02020603050405020304" pitchFamily="18" charset="0"/>
              </a:rPr>
              <a:t>Working Conditions:  </a:t>
            </a:r>
            <a:r>
              <a:rPr lang="en-US" sz="1600" dirty="0" smtClean="0">
                <a:latin typeface="Times New Roman" panose="02020603050405020304" pitchFamily="18" charset="0"/>
                <a:cs typeface="Times New Roman" panose="02020603050405020304" pitchFamily="18" charset="0"/>
              </a:rPr>
              <a:t>having physical working conditions that ae safe, not injurious to health, not stressful, and even comfortable. </a:t>
            </a:r>
          </a:p>
          <a:p>
            <a:pPr marL="0" indent="0" algn="ctr">
              <a:buNone/>
            </a:pPr>
            <a:endParaRPr lang="en-US" sz="1600" dirty="0" smtClean="0">
              <a:latin typeface="Times New Roman" panose="02020603050405020304" pitchFamily="18" charset="0"/>
              <a:cs typeface="Times New Roman" panose="02020603050405020304" pitchFamily="18" charset="0"/>
            </a:endParaRPr>
          </a:p>
          <a:p>
            <a:pPr marL="0" indent="0" algn="ctr">
              <a:buNone/>
            </a:pPr>
            <a:endParaRPr lang="en-US" sz="1600" dirty="0" smtClean="0">
              <a:latin typeface="Times New Roman" panose="02020603050405020304" pitchFamily="18" charset="0"/>
              <a:cs typeface="Times New Roman" panose="02020603050405020304" pitchFamily="18" charset="0"/>
            </a:endParaRPr>
          </a:p>
          <a:p>
            <a:pPr marL="0" indent="0" algn="ctr">
              <a:buNone/>
            </a:pPr>
            <a:r>
              <a:rPr lang="en-US" sz="1600" dirty="0" smtClean="0">
                <a:latin typeface="Times New Roman" panose="02020603050405020304" pitchFamily="18" charset="0"/>
                <a:cs typeface="Times New Roman" panose="02020603050405020304" pitchFamily="18" charset="0"/>
              </a:rPr>
              <a:t>(Survey published by Career Key 3/16) </a:t>
            </a:r>
          </a:p>
          <a:p>
            <a:pPr>
              <a:buFont typeface="+mj-lt"/>
              <a:buAutoNum type="arabicPeriod"/>
            </a:pPr>
            <a:endParaRPr lang="en-US" sz="1600" dirty="0" smtClean="0">
              <a:latin typeface="Times New Roman" panose="02020603050405020304" pitchFamily="18" charset="0"/>
              <a:cs typeface="Times New Roman" panose="02020603050405020304" pitchFamily="18" charset="0"/>
            </a:endParaRPr>
          </a:p>
          <a:p>
            <a:pPr>
              <a:buFont typeface="+mj-lt"/>
              <a:buAutoNum type="arabicPeriod"/>
            </a:pPr>
            <a:endParaRPr lang="en-US" sz="1600" dirty="0" smtClean="0">
              <a:latin typeface="Times New Roman" panose="02020603050405020304" pitchFamily="18" charset="0"/>
              <a:cs typeface="Times New Roman" panose="02020603050405020304" pitchFamily="18" charset="0"/>
            </a:endParaRPr>
          </a:p>
          <a:p>
            <a:pPr>
              <a:buFont typeface="+mj-lt"/>
              <a:buAutoNum type="arabicPeriod"/>
            </a:pP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75437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0000"/>
                </a:solidFill>
                <a:latin typeface="Times New Roman" panose="02020603050405020304" pitchFamily="18" charset="0"/>
                <a:cs typeface="Times New Roman" panose="02020603050405020304" pitchFamily="18" charset="0"/>
              </a:rPr>
              <a:t>Interesting Statistics from </a:t>
            </a:r>
            <a:r>
              <a:rPr lang="en-US" sz="3600" b="1" dirty="0" err="1" smtClean="0">
                <a:solidFill>
                  <a:srgbClr val="FF0000"/>
                </a:solidFill>
                <a:latin typeface="Times New Roman" panose="02020603050405020304" pitchFamily="18" charset="0"/>
                <a:cs typeface="Times New Roman" panose="02020603050405020304" pitchFamily="18" charset="0"/>
              </a:rPr>
              <a:t>WorldatWork</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65% of employees do not believe performance ratings accurately and objectively reflect their performance.</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58% of employees say that the use of ratings creates a negative experience for everyone except the few at the top.</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92% of leaders and 89% of employees believe traditional rankings and ratings should have some role in determining rewards in the future.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36270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Discipline Process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843723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751344"/>
            <a:ext cx="6096000" cy="3416320"/>
          </a:xfrm>
          <a:prstGeom prst="rect">
            <a:avLst/>
          </a:prstGeom>
        </p:spPr>
        <p:txBody>
          <a:bodyPr>
            <a:spAutoFit/>
          </a:bodyPr>
          <a:lstStyle/>
          <a:p>
            <a:endParaRPr lang="en-US" b="0" i="0" dirty="0" smtClean="0">
              <a:solidFill>
                <a:srgbClr val="000000"/>
              </a:solidFill>
              <a:effectLst/>
              <a:latin typeface="verdana" panose="020B0604030504040204" pitchFamily="34" charset="0"/>
            </a:endParaRPr>
          </a:p>
          <a:p>
            <a:endParaRPr lang="en-US" dirty="0">
              <a:solidFill>
                <a:srgbClr val="000000"/>
              </a:solidFill>
              <a:latin typeface="verdana" panose="020B0604030504040204" pitchFamily="34" charset="0"/>
            </a:endParaRPr>
          </a:p>
          <a:p>
            <a:endParaRPr lang="en-US" b="0" i="0" dirty="0" smtClean="0">
              <a:solidFill>
                <a:srgbClr val="000000"/>
              </a:solidFill>
              <a:effectLst/>
              <a:latin typeface="verdana" panose="020B0604030504040204" pitchFamily="34" charset="0"/>
            </a:endParaRPr>
          </a:p>
          <a:p>
            <a:pPr marL="285750" indent="-285750">
              <a:buFont typeface="Arial" panose="020B0604020202020204" pitchFamily="34" charset="0"/>
              <a:buChar char="•"/>
            </a:pPr>
            <a:r>
              <a:rPr lang="en-US" b="0" i="0" dirty="0" smtClean="0">
                <a:solidFill>
                  <a:srgbClr val="000000"/>
                </a:solidFill>
                <a:effectLst/>
                <a:latin typeface="verdana" panose="020B0604030504040204" pitchFamily="34" charset="0"/>
              </a:rPr>
              <a:t>This process applies to </a:t>
            </a:r>
            <a:r>
              <a:rPr lang="en-US" b="1" i="1" dirty="0" smtClean="0">
                <a:solidFill>
                  <a:srgbClr val="000000"/>
                </a:solidFill>
                <a:effectLst/>
                <a:latin typeface="verdana" panose="020B0604030504040204" pitchFamily="34" charset="0"/>
              </a:rPr>
              <a:t>all non-faculty employees</a:t>
            </a:r>
            <a:r>
              <a:rPr lang="en-US" b="0" i="0" dirty="0" smtClean="0">
                <a:solidFill>
                  <a:srgbClr val="000000"/>
                </a:solidFill>
                <a:effectLst/>
                <a:latin typeface="verdana" panose="020B0604030504040204" pitchFamily="34" charset="0"/>
              </a:rPr>
              <a:t>. </a:t>
            </a:r>
          </a:p>
          <a:p>
            <a:pPr marL="285750" indent="-285750">
              <a:buFont typeface="Arial" panose="020B0604020202020204" pitchFamily="34" charset="0"/>
              <a:buChar char="•"/>
            </a:pPr>
            <a:endParaRPr lang="en-US" dirty="0">
              <a:solidFill>
                <a:srgbClr val="000000"/>
              </a:solidFill>
              <a:latin typeface="verdana" panose="020B0604030504040204" pitchFamily="34" charset="0"/>
            </a:endParaRPr>
          </a:p>
          <a:p>
            <a:pPr marL="285750" indent="-285750">
              <a:buFont typeface="Arial" panose="020B0604020202020204" pitchFamily="34" charset="0"/>
              <a:buChar char="•"/>
            </a:pPr>
            <a:r>
              <a:rPr lang="en-US" b="0" i="0" dirty="0" smtClean="0">
                <a:solidFill>
                  <a:srgbClr val="000000"/>
                </a:solidFill>
                <a:effectLst/>
                <a:latin typeface="verdana" panose="020B0604030504040204" pitchFamily="34" charset="0"/>
              </a:rPr>
              <a:t>Except in a case of gross misconduct* where immediate dismissal is deemed to be the appropriate course of action, the Disciplinary Process must be followed before termination may take place. </a:t>
            </a:r>
          </a:p>
          <a:p>
            <a:endParaRPr lang="en-US" dirty="0">
              <a:solidFill>
                <a:srgbClr val="000000"/>
              </a:solidFill>
              <a:latin typeface="verdana" panose="020B0604030504040204" pitchFamily="34" charset="0"/>
            </a:endParaRPr>
          </a:p>
        </p:txBody>
      </p:sp>
    </p:spTree>
    <p:extLst>
      <p:ext uri="{BB962C8B-B14F-4D97-AF65-F5344CB8AC3E}">
        <p14:creationId xmlns:p14="http://schemas.microsoft.com/office/powerpoint/2010/main" val="33405248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551837"/>
            <a:ext cx="6096000" cy="3970318"/>
          </a:xfrm>
          <a:prstGeom prst="rect">
            <a:avLst/>
          </a:prstGeom>
        </p:spPr>
        <p:txBody>
          <a:bodyPr>
            <a:spAutoFit/>
          </a:bodyPr>
          <a:lstStyle/>
          <a:p>
            <a:r>
              <a:rPr lang="en-US" b="0" i="0" dirty="0" smtClean="0">
                <a:solidFill>
                  <a:srgbClr val="000000"/>
                </a:solidFill>
                <a:effectLst/>
                <a:latin typeface="verdana" panose="020B0604030504040204" pitchFamily="34" charset="0"/>
              </a:rPr>
              <a:t>*</a:t>
            </a:r>
            <a:r>
              <a:rPr lang="en-US" b="1" i="1" dirty="0" smtClean="0">
                <a:solidFill>
                  <a:srgbClr val="000000"/>
                </a:solidFill>
                <a:effectLst/>
                <a:latin typeface="verdana" panose="020B0604030504040204" pitchFamily="34" charset="0"/>
              </a:rPr>
              <a:t>Gross Misconduct </a:t>
            </a:r>
            <a:r>
              <a:rPr lang="en-US" b="0" i="0" dirty="0" smtClean="0">
                <a:solidFill>
                  <a:srgbClr val="000000"/>
                </a:solidFill>
                <a:effectLst/>
                <a:latin typeface="verdana" panose="020B0604030504040204" pitchFamily="34" charset="0"/>
              </a:rPr>
              <a:t>includes but is not limited to fighting, threats of bodily harm, possessing a dangerous weapon, alcohol, or illegal substance on university premises, theft, falsifying time and other records.</a:t>
            </a:r>
          </a:p>
          <a:p>
            <a:endParaRPr lang="en-US" dirty="0">
              <a:solidFill>
                <a:srgbClr val="000000"/>
              </a:solidFill>
              <a:latin typeface="verdana" panose="020B0604030504040204" pitchFamily="34" charset="0"/>
            </a:endParaRPr>
          </a:p>
          <a:p>
            <a:r>
              <a:rPr lang="en-US" dirty="0">
                <a:solidFill>
                  <a:srgbClr val="000000"/>
                </a:solidFill>
                <a:latin typeface="verdana" panose="020B0604030504040204" pitchFamily="34" charset="0"/>
              </a:rPr>
              <a:t>* immediate dismissal or suspension pending investigation may be the appropriate course of action</a:t>
            </a:r>
            <a:endParaRPr lang="en-US" b="0" i="0" dirty="0" smtClean="0">
              <a:solidFill>
                <a:srgbClr val="000000"/>
              </a:solidFill>
              <a:effectLst/>
              <a:latin typeface="verdana" panose="020B0604030504040204" pitchFamily="34" charset="0"/>
            </a:endParaRPr>
          </a:p>
          <a:p>
            <a:endParaRPr lang="en-US" dirty="0">
              <a:solidFill>
                <a:srgbClr val="000000"/>
              </a:solidFill>
              <a:latin typeface="verdana" panose="020B0604030504040204" pitchFamily="34" charset="0"/>
            </a:endParaRPr>
          </a:p>
          <a:p>
            <a:r>
              <a:rPr lang="en-US" dirty="0">
                <a:solidFill>
                  <a:srgbClr val="000000"/>
                </a:solidFill>
                <a:latin typeface="verdana" panose="020B0604030504040204" pitchFamily="34" charset="0"/>
              </a:rPr>
              <a:t>In cases of gross misconduct</a:t>
            </a:r>
            <a:r>
              <a:rPr lang="en-US" dirty="0" smtClean="0">
                <a:solidFill>
                  <a:srgbClr val="000000"/>
                </a:solidFill>
                <a:latin typeface="verdana" panose="020B0604030504040204" pitchFamily="34" charset="0"/>
              </a:rPr>
              <a:t>, the AVP of Human Resources must be contacted.</a:t>
            </a:r>
            <a:endParaRPr lang="en-US" dirty="0">
              <a:solidFill>
                <a:srgbClr val="000000"/>
              </a:solidFill>
              <a:latin typeface="verdana" panose="020B0604030504040204" pitchFamily="34" charset="0"/>
            </a:endParaRPr>
          </a:p>
          <a:p>
            <a:r>
              <a:rPr lang="en-US" dirty="0" smtClean="0"/>
              <a:t/>
            </a:r>
            <a:br>
              <a:rPr lang="en-US" dirty="0" smtClean="0"/>
            </a:br>
            <a:endParaRPr lang="en-US" dirty="0"/>
          </a:p>
        </p:txBody>
      </p:sp>
    </p:spTree>
    <p:extLst>
      <p:ext uri="{BB962C8B-B14F-4D97-AF65-F5344CB8AC3E}">
        <p14:creationId xmlns:p14="http://schemas.microsoft.com/office/powerpoint/2010/main" val="28752094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136339"/>
            <a:ext cx="6096000" cy="2308324"/>
          </a:xfrm>
          <a:prstGeom prst="rect">
            <a:avLst/>
          </a:prstGeom>
        </p:spPr>
        <p:txBody>
          <a:bodyPr>
            <a:spAutoFit/>
          </a:bodyPr>
          <a:lstStyle/>
          <a:p>
            <a:endParaRPr lang="en-US" dirty="0">
              <a:solidFill>
                <a:srgbClr val="000000"/>
              </a:solidFill>
              <a:latin typeface="verdana" panose="020B0604030504040204" pitchFamily="34" charset="0"/>
            </a:endParaRPr>
          </a:p>
          <a:p>
            <a:pPr marL="285750" indent="-285750">
              <a:buFont typeface="Arial" panose="020B0604020202020204" pitchFamily="34" charset="0"/>
              <a:buChar char="•"/>
            </a:pPr>
            <a:r>
              <a:rPr lang="en-US" b="0" i="0" dirty="0" smtClean="0">
                <a:solidFill>
                  <a:srgbClr val="000000"/>
                </a:solidFill>
                <a:effectLst/>
                <a:latin typeface="verdana" panose="020B0604030504040204" pitchFamily="34" charset="0"/>
              </a:rPr>
              <a:t>Prior to terminating an employee for poor performance, coaching/counseling is a required course of action.</a:t>
            </a:r>
          </a:p>
          <a:p>
            <a:pPr marL="285750" indent="-285750">
              <a:buFont typeface="Arial" panose="020B0604020202020204" pitchFamily="34" charset="0"/>
              <a:buChar char="•"/>
            </a:pPr>
            <a:endParaRPr lang="en-US" dirty="0">
              <a:solidFill>
                <a:srgbClr val="000000"/>
              </a:solidFill>
              <a:latin typeface="verdana" panose="020B0604030504040204" pitchFamily="34" charset="0"/>
            </a:endParaRPr>
          </a:p>
          <a:p>
            <a:pPr marL="285750" indent="-285750">
              <a:buFont typeface="Arial" panose="020B0604020202020204" pitchFamily="34" charset="0"/>
              <a:buChar char="•"/>
            </a:pPr>
            <a:r>
              <a:rPr lang="en-US" b="0" i="0" dirty="0" smtClean="0">
                <a:solidFill>
                  <a:srgbClr val="000000"/>
                </a:solidFill>
                <a:effectLst/>
                <a:latin typeface="verdana" panose="020B0604030504040204" pitchFamily="34" charset="0"/>
              </a:rPr>
              <a:t>The University’s Progressive Disciplinary Process must be followed in its entirety as described below. </a:t>
            </a:r>
            <a:endParaRPr lang="en-US" dirty="0"/>
          </a:p>
        </p:txBody>
      </p:sp>
    </p:spTree>
    <p:extLst>
      <p:ext uri="{BB962C8B-B14F-4D97-AF65-F5344CB8AC3E}">
        <p14:creationId xmlns:p14="http://schemas.microsoft.com/office/powerpoint/2010/main" val="27712826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dirty="0" smtClean="0">
                <a:solidFill>
                  <a:srgbClr val="FF0000"/>
                </a:solidFill>
                <a:latin typeface="Times New Roman" pitchFamily="18" charset="0"/>
                <a:cs typeface="Times New Roman" pitchFamily="18" charset="0"/>
              </a:rPr>
              <a:t>Honesty</a:t>
            </a:r>
          </a:p>
          <a:p>
            <a:pPr lvl="1">
              <a:buFont typeface="Wingdings" pitchFamily="2" charset="2"/>
              <a:buChar char="Ø"/>
            </a:pPr>
            <a:r>
              <a:rPr lang="en-US" dirty="0" smtClean="0">
                <a:latin typeface="Times New Roman" pitchFamily="18" charset="0"/>
                <a:cs typeface="Times New Roman" pitchFamily="18" charset="0"/>
              </a:rPr>
              <a:t>Employees being honest with themselves</a:t>
            </a:r>
          </a:p>
          <a:p>
            <a:pPr lvl="1">
              <a:buFont typeface="Wingdings" pitchFamily="2" charset="2"/>
              <a:buChar char="Ø"/>
            </a:pPr>
            <a:r>
              <a:rPr lang="en-US" dirty="0" smtClean="0">
                <a:latin typeface="Times New Roman" pitchFamily="18" charset="0"/>
                <a:cs typeface="Times New Roman" pitchFamily="18" charset="0"/>
              </a:rPr>
              <a:t>Supervisors having the courage to be honest with their employees</a:t>
            </a:r>
          </a:p>
          <a:p>
            <a:pPr>
              <a:buNone/>
            </a:pPr>
            <a:endParaRPr lang="en-US" dirty="0" smtClean="0">
              <a:latin typeface="Times New Roman" pitchFamily="18" charset="0"/>
              <a:cs typeface="Times New Roman" pitchFamily="18" charset="0"/>
            </a:endParaRPr>
          </a:p>
          <a:p>
            <a:pPr>
              <a:buNone/>
            </a:pPr>
            <a:r>
              <a:rPr lang="en-US" dirty="0" smtClean="0">
                <a:solidFill>
                  <a:srgbClr val="FF0000"/>
                </a:solidFill>
                <a:latin typeface="Times New Roman" pitchFamily="18" charset="0"/>
                <a:cs typeface="Times New Roman" pitchFamily="18" charset="0"/>
              </a:rPr>
              <a:t>Communication</a:t>
            </a:r>
            <a:r>
              <a:rPr lang="en-US" dirty="0" smtClean="0">
                <a:latin typeface="Times New Roman" pitchFamily="18" charset="0"/>
                <a:cs typeface="Times New Roman" pitchFamily="18" charset="0"/>
              </a:rPr>
              <a:t> between supervisors and employees</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80320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551837"/>
            <a:ext cx="6096000" cy="1477328"/>
          </a:xfrm>
          <a:prstGeom prst="rect">
            <a:avLst/>
          </a:prstGeom>
        </p:spPr>
        <p:txBody>
          <a:bodyPr>
            <a:spAutoFit/>
          </a:bodyPr>
          <a:lstStyle/>
          <a:p>
            <a:endParaRPr lang="en-US" dirty="0">
              <a:solidFill>
                <a:srgbClr val="000000"/>
              </a:solidFill>
              <a:latin typeface="verdana" panose="020B0604030504040204" pitchFamily="34" charset="0"/>
            </a:endParaRPr>
          </a:p>
          <a:p>
            <a:pPr marL="285750" indent="-285750">
              <a:buFont typeface="Arial" panose="020B0604020202020204" pitchFamily="34" charset="0"/>
              <a:buChar char="•"/>
            </a:pPr>
            <a:r>
              <a:rPr lang="en-US" b="1" i="1" dirty="0" smtClean="0">
                <a:solidFill>
                  <a:srgbClr val="000000"/>
                </a:solidFill>
                <a:effectLst/>
                <a:latin typeface="verdana" panose="020B0604030504040204" pitchFamily="34" charset="0"/>
              </a:rPr>
              <a:t>Reminder</a:t>
            </a:r>
            <a:r>
              <a:rPr lang="en-US" b="0" i="0" dirty="0" smtClean="0">
                <a:solidFill>
                  <a:srgbClr val="000000"/>
                </a:solidFill>
                <a:effectLst/>
                <a:latin typeface="verdana" panose="020B0604030504040204" pitchFamily="34" charset="0"/>
              </a:rPr>
              <a:t>- Local 153 Union Members </a:t>
            </a:r>
            <a:r>
              <a:rPr lang="en-US" b="1" i="0" dirty="0" smtClean="0">
                <a:solidFill>
                  <a:srgbClr val="000000"/>
                </a:solidFill>
                <a:effectLst/>
                <a:latin typeface="verdana" panose="020B0604030504040204" pitchFamily="34" charset="0"/>
              </a:rPr>
              <a:t>must</a:t>
            </a:r>
            <a:r>
              <a:rPr lang="en-US" b="0" i="0" dirty="0" smtClean="0">
                <a:solidFill>
                  <a:srgbClr val="000000"/>
                </a:solidFill>
                <a:effectLst/>
                <a:latin typeface="verdana" panose="020B0604030504040204" pitchFamily="34" charset="0"/>
              </a:rPr>
              <a:t> be given the </a:t>
            </a:r>
            <a:r>
              <a:rPr lang="en-US" b="1" i="0" dirty="0" smtClean="0">
                <a:solidFill>
                  <a:srgbClr val="000000"/>
                </a:solidFill>
                <a:effectLst/>
                <a:latin typeface="verdana" panose="020B0604030504040204" pitchFamily="34" charset="0"/>
              </a:rPr>
              <a:t>option</a:t>
            </a:r>
            <a:r>
              <a:rPr lang="en-US" b="0" i="0" dirty="0" smtClean="0">
                <a:solidFill>
                  <a:srgbClr val="000000"/>
                </a:solidFill>
                <a:effectLst/>
                <a:latin typeface="verdana" panose="020B0604030504040204" pitchFamily="34" charset="0"/>
              </a:rPr>
              <a:t> to have a campus union representative present at all coaching/counseling meetings.</a:t>
            </a:r>
            <a:endParaRPr lang="en-US" dirty="0"/>
          </a:p>
        </p:txBody>
      </p:sp>
    </p:spTree>
    <p:extLst>
      <p:ext uri="{BB962C8B-B14F-4D97-AF65-F5344CB8AC3E}">
        <p14:creationId xmlns:p14="http://schemas.microsoft.com/office/powerpoint/2010/main" val="3482711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505397"/>
            <a:ext cx="6096000" cy="5139869"/>
          </a:xfrm>
          <a:prstGeom prst="rect">
            <a:avLst/>
          </a:prstGeom>
        </p:spPr>
        <p:txBody>
          <a:bodyPr>
            <a:spAutoFit/>
          </a:bodyPr>
          <a:lstStyle/>
          <a:p>
            <a:endParaRPr lang="en-US" sz="1000" b="1" i="0" dirty="0" smtClean="0">
              <a:solidFill>
                <a:srgbClr val="000000"/>
              </a:solidFill>
              <a:effectLst/>
              <a:latin typeface="verdana" panose="020B0604030504040204" pitchFamily="34" charset="0"/>
            </a:endParaRPr>
          </a:p>
          <a:p>
            <a:endParaRPr lang="en-US" sz="1000" b="1" i="0" dirty="0" smtClean="0">
              <a:solidFill>
                <a:srgbClr val="000000"/>
              </a:solidFill>
              <a:effectLst/>
              <a:latin typeface="verdana" panose="020B0604030504040204" pitchFamily="34" charset="0"/>
            </a:endParaRPr>
          </a:p>
          <a:p>
            <a:pPr marL="285750" indent="-285750">
              <a:buFont typeface="Arial" panose="020B0604020202020204" pitchFamily="34" charset="0"/>
              <a:buChar char="•"/>
            </a:pPr>
            <a:r>
              <a:rPr lang="en-US" sz="1400" b="0" i="0" dirty="0" smtClean="0">
                <a:solidFill>
                  <a:srgbClr val="000000"/>
                </a:solidFill>
                <a:effectLst/>
                <a:latin typeface="verdana" panose="020B0604030504040204" pitchFamily="34" charset="0"/>
              </a:rPr>
              <a:t>Supervisor meets with employee to clearly define the problem. </a:t>
            </a:r>
          </a:p>
          <a:p>
            <a:endParaRPr lang="en-US" sz="1400" dirty="0">
              <a:solidFill>
                <a:srgbClr val="000000"/>
              </a:solidFill>
              <a:latin typeface="verdana" panose="020B0604030504040204" pitchFamily="34" charset="0"/>
            </a:endParaRPr>
          </a:p>
          <a:p>
            <a:pPr marL="285750" indent="-285750">
              <a:buFont typeface="Arial" panose="020B0604020202020204" pitchFamily="34" charset="0"/>
              <a:buChar char="•"/>
            </a:pPr>
            <a:r>
              <a:rPr lang="en-US" sz="1400" b="0" i="0" dirty="0" smtClean="0">
                <a:solidFill>
                  <a:srgbClr val="000000"/>
                </a:solidFill>
                <a:effectLst/>
                <a:latin typeface="verdana" panose="020B0604030504040204" pitchFamily="34" charset="0"/>
              </a:rPr>
              <a:t>Gives clear information on the steps the employee must take to correct the problem and meet the standards set by the supervisor. </a:t>
            </a:r>
          </a:p>
          <a:p>
            <a:pPr marL="285750" indent="-285750">
              <a:buFont typeface="Arial" panose="020B0604020202020204" pitchFamily="34" charset="0"/>
              <a:buChar char="•"/>
            </a:pPr>
            <a:endParaRPr lang="en-US" sz="1400" dirty="0">
              <a:solidFill>
                <a:srgbClr val="000000"/>
              </a:solidFill>
              <a:latin typeface="verdana" panose="020B0604030504040204" pitchFamily="34" charset="0"/>
            </a:endParaRPr>
          </a:p>
          <a:p>
            <a:pPr marL="285750" indent="-285750">
              <a:buFont typeface="Arial" panose="020B0604020202020204" pitchFamily="34" charset="0"/>
              <a:buChar char="•"/>
            </a:pPr>
            <a:r>
              <a:rPr lang="en-US" sz="1400" b="0" i="0" dirty="0" smtClean="0">
                <a:solidFill>
                  <a:srgbClr val="000000"/>
                </a:solidFill>
                <a:effectLst/>
                <a:latin typeface="verdana" panose="020B0604030504040204" pitchFamily="34" charset="0"/>
              </a:rPr>
              <a:t>Offers the employee any reasonable help that will correct the problem. </a:t>
            </a:r>
          </a:p>
          <a:p>
            <a:pPr marL="285750" indent="-285750">
              <a:buFont typeface="Arial" panose="020B0604020202020204" pitchFamily="34" charset="0"/>
              <a:buChar char="•"/>
            </a:pPr>
            <a:endParaRPr lang="en-US" sz="1400" dirty="0">
              <a:solidFill>
                <a:srgbClr val="000000"/>
              </a:solidFill>
              <a:latin typeface="verdana" panose="020B0604030504040204" pitchFamily="34" charset="0"/>
            </a:endParaRPr>
          </a:p>
          <a:p>
            <a:pPr marL="285750" indent="-285750">
              <a:buFont typeface="Arial" panose="020B0604020202020204" pitchFamily="34" charset="0"/>
              <a:buChar char="•"/>
            </a:pPr>
            <a:r>
              <a:rPr lang="en-US" sz="1400" b="0" i="0" dirty="0" smtClean="0">
                <a:solidFill>
                  <a:srgbClr val="000000"/>
                </a:solidFill>
                <a:effectLst/>
                <a:latin typeface="verdana" panose="020B0604030504040204" pitchFamily="34" charset="0"/>
              </a:rPr>
              <a:t>Schedule a second meeting date at a time that gives the employee a reasonable time to correct the problem. </a:t>
            </a:r>
          </a:p>
          <a:p>
            <a:pPr marL="285750" indent="-285750">
              <a:buFont typeface="Arial" panose="020B0604020202020204" pitchFamily="34" charset="0"/>
              <a:buChar char="•"/>
            </a:pPr>
            <a:endParaRPr lang="en-US" sz="1400" dirty="0">
              <a:solidFill>
                <a:srgbClr val="000000"/>
              </a:solidFill>
              <a:latin typeface="verdana" panose="020B0604030504040204" pitchFamily="34" charset="0"/>
            </a:endParaRPr>
          </a:p>
          <a:p>
            <a:pPr marL="285750" indent="-285750">
              <a:buFont typeface="Arial" panose="020B0604020202020204" pitchFamily="34" charset="0"/>
              <a:buChar char="•"/>
            </a:pPr>
            <a:r>
              <a:rPr lang="en-US" sz="1400" b="0" i="0" dirty="0" smtClean="0">
                <a:solidFill>
                  <a:srgbClr val="000000"/>
                </a:solidFill>
                <a:effectLst/>
                <a:latin typeface="verdana" panose="020B0604030504040204" pitchFamily="34" charset="0"/>
              </a:rPr>
              <a:t>Complete Employee Guidance Record, </a:t>
            </a:r>
            <a:r>
              <a:rPr lang="en-US" sz="1400" b="1" i="0" u="sng" dirty="0" smtClean="0">
                <a:solidFill>
                  <a:srgbClr val="000000"/>
                </a:solidFill>
                <a:effectLst/>
                <a:latin typeface="verdana" panose="020B0604030504040204" pitchFamily="34" charset="0"/>
              </a:rPr>
              <a:t>OR </a:t>
            </a:r>
            <a:r>
              <a:rPr lang="en-US" sz="1400" dirty="0">
                <a:solidFill>
                  <a:srgbClr val="000000"/>
                </a:solidFill>
                <a:latin typeface="verdana" panose="020B0604030504040204" pitchFamily="34" charset="0"/>
              </a:rPr>
              <a:t>send an email </a:t>
            </a:r>
            <a:r>
              <a:rPr lang="en-US" sz="1400" dirty="0" smtClean="0">
                <a:solidFill>
                  <a:srgbClr val="000000"/>
                </a:solidFill>
                <a:latin typeface="verdana" panose="020B0604030504040204" pitchFamily="34" charset="0"/>
              </a:rPr>
              <a:t>following up on the discussion, outlining where improvement is warranted and steps discussed to achieve improvement.</a:t>
            </a:r>
            <a:endParaRPr lang="en-US" sz="1400" dirty="0">
              <a:solidFill>
                <a:srgbClr val="000000"/>
              </a:solidFill>
              <a:latin typeface="verdana" panose="020B0604030504040204" pitchFamily="34" charset="0"/>
            </a:endParaRPr>
          </a:p>
          <a:p>
            <a:pPr marL="285750" indent="-285750">
              <a:buFont typeface="Arial" panose="020B0604020202020204" pitchFamily="34" charset="0"/>
              <a:buChar char="•"/>
            </a:pPr>
            <a:endParaRPr lang="en-US" sz="1400" dirty="0">
              <a:solidFill>
                <a:srgbClr val="000000"/>
              </a:solidFill>
              <a:latin typeface="verdana" panose="020B0604030504040204" pitchFamily="34" charset="0"/>
            </a:endParaRPr>
          </a:p>
          <a:p>
            <a:pPr marL="285750" indent="-285750">
              <a:buFont typeface="Arial" panose="020B0604020202020204" pitchFamily="34" charset="0"/>
              <a:buChar char="•"/>
            </a:pPr>
            <a:r>
              <a:rPr lang="en-US" sz="1400" b="1" i="0" dirty="0" smtClean="0">
                <a:solidFill>
                  <a:srgbClr val="000000"/>
                </a:solidFill>
                <a:effectLst/>
                <a:latin typeface="verdana" panose="020B0604030504040204" pitchFamily="34" charset="0"/>
              </a:rPr>
              <a:t>Note:  If the Employee Guidance Record is used, request that the employee sign.  If the employee refuses to sign, make a note on the bottom of the form and provide the employee and the Associate Vice President of Human Resources with a copy.</a:t>
            </a:r>
            <a:endParaRPr lang="en-US" sz="1400" b="1" i="0" dirty="0">
              <a:solidFill>
                <a:srgbClr val="000000"/>
              </a:solidFill>
              <a:effectLst/>
              <a:latin typeface="verdana" panose="020B0604030504040204" pitchFamily="34" charset="0"/>
            </a:endParaRPr>
          </a:p>
        </p:txBody>
      </p:sp>
      <p:sp>
        <p:nvSpPr>
          <p:cNvPr id="3" name="Title 2"/>
          <p:cNvSpPr>
            <a:spLocks noGrp="1"/>
          </p:cNvSpPr>
          <p:nvPr>
            <p:ph type="title"/>
          </p:nvPr>
        </p:nvSpPr>
        <p:spPr/>
        <p:txBody>
          <a:bodyPr/>
          <a:lstStyle/>
          <a:p>
            <a:pPr algn="ctr"/>
            <a:r>
              <a:rPr lang="en-US" b="1" dirty="0" smtClean="0"/>
              <a:t>First Step</a:t>
            </a:r>
            <a:endParaRPr lang="en-US" b="1" dirty="0"/>
          </a:p>
        </p:txBody>
      </p:sp>
    </p:spTree>
    <p:extLst>
      <p:ext uri="{BB962C8B-B14F-4D97-AF65-F5344CB8AC3E}">
        <p14:creationId xmlns:p14="http://schemas.microsoft.com/office/powerpoint/2010/main" val="193107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79473" y="3244334"/>
            <a:ext cx="4833054" cy="646331"/>
          </a:xfrm>
          <a:prstGeom prst="rect">
            <a:avLst/>
          </a:prstGeom>
        </p:spPr>
        <p:txBody>
          <a:bodyPr wrap="none">
            <a:spAutoFit/>
          </a:bodyPr>
          <a:lstStyle/>
          <a:p>
            <a:r>
              <a:rPr lang="en-US" dirty="0" smtClean="0">
                <a:hlinkClick r:id="rId2"/>
              </a:rPr>
              <a:t>http://hr.fdu.edu/documents/guidancerecord.pdf</a:t>
            </a:r>
            <a:endParaRPr lang="en-US" dirty="0" smtClean="0"/>
          </a:p>
          <a:p>
            <a:endParaRPr lang="en-US" dirty="0"/>
          </a:p>
        </p:txBody>
      </p:sp>
    </p:spTree>
    <p:extLst>
      <p:ext uri="{BB962C8B-B14F-4D97-AF65-F5344CB8AC3E}">
        <p14:creationId xmlns:p14="http://schemas.microsoft.com/office/powerpoint/2010/main" val="24476306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Second Step</a:t>
            </a:r>
            <a:endParaRPr lang="en-US" b="1" dirty="0"/>
          </a:p>
        </p:txBody>
      </p:sp>
      <p:sp>
        <p:nvSpPr>
          <p:cNvPr id="3" name="Rectangle 2"/>
          <p:cNvSpPr/>
          <p:nvPr/>
        </p:nvSpPr>
        <p:spPr>
          <a:xfrm>
            <a:off x="3048000" y="2136339"/>
            <a:ext cx="6096000" cy="1754326"/>
          </a:xfrm>
          <a:prstGeom prst="rect">
            <a:avLst/>
          </a:prstGeom>
        </p:spPr>
        <p:txBody>
          <a:bodyPr>
            <a:spAutoFit/>
          </a:bodyPr>
          <a:lstStyle/>
          <a:p>
            <a:pPr marL="285750" indent="-285750">
              <a:buFont typeface="Arial" panose="020B0604020202020204" pitchFamily="34" charset="0"/>
              <a:buChar char="•"/>
            </a:pPr>
            <a:r>
              <a:rPr lang="en-US" b="0" i="0" dirty="0" smtClean="0">
                <a:solidFill>
                  <a:srgbClr val="000000"/>
                </a:solidFill>
                <a:effectLst/>
                <a:latin typeface="verdana" panose="020B0604030504040204" pitchFamily="34" charset="0"/>
              </a:rPr>
              <a:t>If by the time the second meeting takes place the problem </a:t>
            </a:r>
            <a:r>
              <a:rPr lang="en-US" b="1" i="0" dirty="0" smtClean="0">
                <a:solidFill>
                  <a:srgbClr val="000000"/>
                </a:solidFill>
                <a:effectLst/>
                <a:latin typeface="verdana" panose="020B0604030504040204" pitchFamily="34" charset="0"/>
              </a:rPr>
              <a:t>has been corrected</a:t>
            </a:r>
            <a:r>
              <a:rPr lang="en-US" b="0" i="0" dirty="0" smtClean="0">
                <a:solidFill>
                  <a:srgbClr val="000000"/>
                </a:solidFill>
                <a:effectLst/>
                <a:latin typeface="verdana" panose="020B0604030504040204" pitchFamily="34" charset="0"/>
              </a:rPr>
              <a:t>, complete the Employee Guidance Record OR send an email indicating that the negative performance has improved.   </a:t>
            </a:r>
          </a:p>
          <a:p>
            <a:pPr marL="285750" indent="-285750">
              <a:buFont typeface="Arial" panose="020B0604020202020204" pitchFamily="34" charset="0"/>
              <a:buChar char="•"/>
            </a:pPr>
            <a:endParaRPr lang="en-US" dirty="0" smtClean="0">
              <a:solidFill>
                <a:srgbClr val="000000"/>
              </a:solidFill>
              <a:latin typeface="verdana" panose="020B0604030504040204" pitchFamily="34" charset="0"/>
            </a:endParaRPr>
          </a:p>
        </p:txBody>
      </p:sp>
    </p:spTree>
    <p:extLst>
      <p:ext uri="{BB962C8B-B14F-4D97-AF65-F5344CB8AC3E}">
        <p14:creationId xmlns:p14="http://schemas.microsoft.com/office/powerpoint/2010/main" val="13600765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751344"/>
            <a:ext cx="6096000" cy="4801314"/>
          </a:xfrm>
          <a:prstGeom prst="rect">
            <a:avLst/>
          </a:prstGeom>
        </p:spPr>
        <p:txBody>
          <a:bodyPr>
            <a:spAutoFit/>
          </a:bodyPr>
          <a:lstStyle/>
          <a:p>
            <a:pPr marL="285750" indent="-285750">
              <a:buFont typeface="Arial" panose="020B0604020202020204" pitchFamily="34" charset="0"/>
              <a:buChar char="•"/>
            </a:pPr>
            <a:r>
              <a:rPr lang="en-US" b="0" i="0" dirty="0" smtClean="0">
                <a:solidFill>
                  <a:srgbClr val="000000"/>
                </a:solidFill>
                <a:effectLst/>
                <a:latin typeface="verdana" panose="020B0604030504040204" pitchFamily="34" charset="0"/>
              </a:rPr>
              <a:t>If the problem continues to exist, contact the Associate VP of Human Resources to inform and discuss scheduling the 2</a:t>
            </a:r>
            <a:r>
              <a:rPr lang="en-US" b="0" i="0" baseline="30000" dirty="0" smtClean="0">
                <a:solidFill>
                  <a:srgbClr val="000000"/>
                </a:solidFill>
                <a:effectLst/>
                <a:latin typeface="verdana" panose="020B0604030504040204" pitchFamily="34" charset="0"/>
              </a:rPr>
              <a:t>nd</a:t>
            </a:r>
            <a:r>
              <a:rPr lang="en-US" dirty="0">
                <a:solidFill>
                  <a:srgbClr val="000000"/>
                </a:solidFill>
                <a:latin typeface="verdana" panose="020B0604030504040204" pitchFamily="34" charset="0"/>
              </a:rPr>
              <a:t> </a:t>
            </a:r>
            <a:r>
              <a:rPr lang="en-US" dirty="0" smtClean="0">
                <a:solidFill>
                  <a:srgbClr val="000000"/>
                </a:solidFill>
                <a:latin typeface="verdana" panose="020B0604030504040204" pitchFamily="34" charset="0"/>
              </a:rPr>
              <a:t>disciplinary meeting</a:t>
            </a:r>
            <a:r>
              <a:rPr lang="en-US" b="0" i="0" dirty="0" smtClean="0">
                <a:solidFill>
                  <a:srgbClr val="000000"/>
                </a:solidFill>
                <a:effectLst/>
                <a:latin typeface="verdana" panose="020B0604030504040204" pitchFamily="34" charset="0"/>
              </a:rPr>
              <a:t>.</a:t>
            </a:r>
          </a:p>
          <a:p>
            <a:pPr marL="285750" indent="-285750">
              <a:buFont typeface="Arial" panose="020B0604020202020204" pitchFamily="34" charset="0"/>
              <a:buChar char="•"/>
            </a:pPr>
            <a:endParaRPr lang="en-US" dirty="0">
              <a:solidFill>
                <a:srgbClr val="000000"/>
              </a:solidFill>
              <a:latin typeface="verdana" panose="020B0604030504040204" pitchFamily="34" charset="0"/>
            </a:endParaRPr>
          </a:p>
          <a:p>
            <a:pPr marL="285750" indent="-285750">
              <a:buFont typeface="Arial" panose="020B0604020202020204" pitchFamily="34" charset="0"/>
              <a:buChar char="•"/>
            </a:pPr>
            <a:r>
              <a:rPr lang="en-US" dirty="0" smtClean="0">
                <a:solidFill>
                  <a:srgbClr val="000000"/>
                </a:solidFill>
                <a:latin typeface="verdana" panose="020B0604030504040204" pitchFamily="34" charset="0"/>
              </a:rPr>
              <a:t>Proceed to complete the Employee Guidance Record OR a summary of the continued concerns in advance of the meeting.  The document </a:t>
            </a:r>
            <a:r>
              <a:rPr lang="en-US" b="1" dirty="0" smtClean="0">
                <a:solidFill>
                  <a:srgbClr val="000000"/>
                </a:solidFill>
                <a:latin typeface="verdana" panose="020B0604030504040204" pitchFamily="34" charset="0"/>
              </a:rPr>
              <a:t>must indicate that the employee will be subjected to disciplinary action up to and including </a:t>
            </a:r>
            <a:r>
              <a:rPr lang="en-US" b="1" i="0" dirty="0" smtClean="0">
                <a:solidFill>
                  <a:srgbClr val="000000"/>
                </a:solidFill>
                <a:effectLst/>
                <a:latin typeface="verdana" panose="020B0604030504040204" pitchFamily="34" charset="0"/>
              </a:rPr>
              <a:t>termination </a:t>
            </a:r>
            <a:r>
              <a:rPr lang="en-US" b="0" i="0" dirty="0" smtClean="0">
                <a:solidFill>
                  <a:srgbClr val="000000"/>
                </a:solidFill>
                <a:effectLst/>
                <a:latin typeface="verdana" panose="020B0604030504040204" pitchFamily="34" charset="0"/>
              </a:rPr>
              <a:t>if the problem has not been corrected by the time of your third and final meeting. </a:t>
            </a:r>
          </a:p>
          <a:p>
            <a:pPr marL="285750" indent="-285750">
              <a:buFont typeface="Arial" panose="020B0604020202020204" pitchFamily="34" charset="0"/>
              <a:buChar char="•"/>
            </a:pPr>
            <a:endParaRPr lang="en-US" dirty="0" smtClean="0">
              <a:solidFill>
                <a:srgbClr val="000000"/>
              </a:solidFill>
              <a:latin typeface="verdana" panose="020B0604030504040204" pitchFamily="34" charset="0"/>
            </a:endParaRPr>
          </a:p>
          <a:p>
            <a:pPr marL="285750" indent="-285750">
              <a:buFont typeface="Arial" panose="020B0604020202020204" pitchFamily="34" charset="0"/>
              <a:buChar char="•"/>
            </a:pPr>
            <a:r>
              <a:rPr lang="en-US" b="0" i="0" dirty="0" smtClean="0">
                <a:solidFill>
                  <a:srgbClr val="000000"/>
                </a:solidFill>
                <a:effectLst/>
                <a:latin typeface="verdana" panose="020B0604030504040204" pitchFamily="34" charset="0"/>
              </a:rPr>
              <a:t>Schedule the third and final meeting, allowing a reasonable amount of time for the employee to correct the problem. </a:t>
            </a:r>
          </a:p>
          <a:p>
            <a:pPr marL="285750" indent="-285750">
              <a:buFont typeface="Arial" panose="020B0604020202020204" pitchFamily="34" charset="0"/>
              <a:buChar char="•"/>
            </a:pPr>
            <a:endParaRPr lang="en-US" dirty="0" smtClean="0">
              <a:solidFill>
                <a:srgbClr val="000000"/>
              </a:solidFill>
              <a:latin typeface="verdana" panose="020B0604030504040204" pitchFamily="34" charset="0"/>
            </a:endParaRPr>
          </a:p>
        </p:txBody>
      </p:sp>
    </p:spTree>
    <p:extLst>
      <p:ext uri="{BB962C8B-B14F-4D97-AF65-F5344CB8AC3E}">
        <p14:creationId xmlns:p14="http://schemas.microsoft.com/office/powerpoint/2010/main" val="25284110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336393"/>
            <a:ext cx="6096000" cy="4739759"/>
          </a:xfrm>
          <a:prstGeom prst="rect">
            <a:avLst/>
          </a:prstGeom>
        </p:spPr>
        <p:txBody>
          <a:bodyPr>
            <a:spAutoFit/>
          </a:bodyPr>
          <a:lstStyle/>
          <a:p>
            <a:endParaRPr lang="en-US" sz="1000" b="1" i="0" dirty="0" smtClean="0">
              <a:solidFill>
                <a:srgbClr val="000000"/>
              </a:solidFill>
              <a:effectLst/>
              <a:latin typeface="verdana" panose="020B0604030504040204" pitchFamily="34" charset="0"/>
            </a:endParaRPr>
          </a:p>
          <a:p>
            <a:r>
              <a:rPr lang="en-US" sz="1600" b="0" i="0" dirty="0" smtClean="0">
                <a:solidFill>
                  <a:srgbClr val="000000"/>
                </a:solidFill>
                <a:effectLst/>
                <a:latin typeface="verdana" panose="020B0604030504040204" pitchFamily="34" charset="0"/>
              </a:rPr>
              <a:t>If by the time the third meeting takes place the problem </a:t>
            </a:r>
            <a:r>
              <a:rPr lang="en-US" sz="1600" b="1" i="0" dirty="0" smtClean="0">
                <a:solidFill>
                  <a:srgbClr val="000000"/>
                </a:solidFill>
                <a:effectLst/>
                <a:latin typeface="verdana" panose="020B0604030504040204" pitchFamily="34" charset="0"/>
              </a:rPr>
              <a:t>has been corrected</a:t>
            </a:r>
            <a:r>
              <a:rPr lang="en-US" sz="1600" b="0" i="0" dirty="0" smtClean="0">
                <a:solidFill>
                  <a:srgbClr val="000000"/>
                </a:solidFill>
                <a:effectLst/>
                <a:latin typeface="verdana" panose="020B0604030504040204" pitchFamily="34" charset="0"/>
              </a:rPr>
              <a:t>, complete the Employee Guidance Record OR send </a:t>
            </a:r>
            <a:r>
              <a:rPr lang="en-US" sz="1600" dirty="0" smtClean="0">
                <a:solidFill>
                  <a:srgbClr val="000000"/>
                </a:solidFill>
                <a:latin typeface="verdana" panose="020B0604030504040204" pitchFamily="34" charset="0"/>
              </a:rPr>
              <a:t>an email indicating that the negative performance has improved.  </a:t>
            </a:r>
          </a:p>
          <a:p>
            <a:endParaRPr lang="en-US" sz="1600" dirty="0">
              <a:solidFill>
                <a:srgbClr val="000000"/>
              </a:solidFill>
              <a:latin typeface="verdana" panose="020B0604030504040204" pitchFamily="34" charset="0"/>
            </a:endParaRPr>
          </a:p>
          <a:p>
            <a:r>
              <a:rPr lang="en-US" sz="1600" b="0" i="0" dirty="0" smtClean="0">
                <a:solidFill>
                  <a:srgbClr val="000000"/>
                </a:solidFill>
                <a:effectLst/>
                <a:latin typeface="verdana" panose="020B0604030504040204" pitchFamily="34" charset="0"/>
              </a:rPr>
              <a:t>If the problem has </a:t>
            </a:r>
            <a:r>
              <a:rPr lang="en-US" sz="1600" b="1" i="0" dirty="0" smtClean="0">
                <a:solidFill>
                  <a:srgbClr val="000000"/>
                </a:solidFill>
                <a:effectLst/>
                <a:latin typeface="verdana" panose="020B0604030504040204" pitchFamily="34" charset="0"/>
              </a:rPr>
              <a:t>not</a:t>
            </a:r>
            <a:r>
              <a:rPr lang="en-US" sz="1600" b="0" i="0" dirty="0" smtClean="0">
                <a:solidFill>
                  <a:srgbClr val="000000"/>
                </a:solidFill>
                <a:effectLst/>
                <a:latin typeface="verdana" panose="020B0604030504040204" pitchFamily="34" charset="0"/>
              </a:rPr>
              <a:t> been corrected, please contac</a:t>
            </a:r>
            <a:r>
              <a:rPr lang="en-US" sz="1600" dirty="0" smtClean="0">
                <a:solidFill>
                  <a:srgbClr val="000000"/>
                </a:solidFill>
                <a:latin typeface="verdana" panose="020B0604030504040204" pitchFamily="34" charset="0"/>
              </a:rPr>
              <a:t>t the Associate Vice President of Human Resources in advance of the third meeting to discuss the lack of improvement.</a:t>
            </a:r>
          </a:p>
          <a:p>
            <a:endParaRPr lang="en-US" sz="1600" dirty="0">
              <a:solidFill>
                <a:srgbClr val="000000"/>
              </a:solidFill>
              <a:latin typeface="verdana" panose="020B0604030504040204" pitchFamily="34" charset="0"/>
            </a:endParaRPr>
          </a:p>
          <a:p>
            <a:r>
              <a:rPr lang="en-US" sz="1600" dirty="0" smtClean="0">
                <a:solidFill>
                  <a:srgbClr val="000000"/>
                </a:solidFill>
                <a:latin typeface="verdana" panose="020B0604030504040204" pitchFamily="34" charset="0"/>
              </a:rPr>
              <a:t>The AVP of Human Resources will discuss if disciplinary action or termination is warranted.</a:t>
            </a:r>
          </a:p>
          <a:p>
            <a:endParaRPr lang="en-US" sz="1600" dirty="0">
              <a:solidFill>
                <a:srgbClr val="000000"/>
              </a:solidFill>
              <a:latin typeface="verdana" panose="020B0604030504040204" pitchFamily="34" charset="0"/>
            </a:endParaRPr>
          </a:p>
          <a:p>
            <a:r>
              <a:rPr lang="en-US" sz="1600" dirty="0" smtClean="0">
                <a:solidFill>
                  <a:srgbClr val="000000"/>
                </a:solidFill>
                <a:latin typeface="verdana" panose="020B0604030504040204" pitchFamily="34" charset="0"/>
              </a:rPr>
              <a:t>The third meeting will include the AVP of Human Resources or designee to discuss the discipline/termination decision.</a:t>
            </a:r>
            <a:endParaRPr lang="en-US" sz="1600" b="0" i="0" dirty="0">
              <a:solidFill>
                <a:srgbClr val="000000"/>
              </a:solidFill>
              <a:effectLst/>
              <a:latin typeface="verdana" panose="020B0604030504040204" pitchFamily="34" charset="0"/>
            </a:endParaRPr>
          </a:p>
          <a:p>
            <a:endParaRPr lang="en-US" b="0" i="0" dirty="0" smtClean="0">
              <a:solidFill>
                <a:srgbClr val="000000"/>
              </a:solidFill>
              <a:effectLst/>
              <a:latin typeface="verdana" panose="020B0604030504040204" pitchFamily="34" charset="0"/>
            </a:endParaRPr>
          </a:p>
          <a:p>
            <a:endParaRPr lang="en-US" b="0" i="0" dirty="0" smtClean="0">
              <a:solidFill>
                <a:srgbClr val="000000"/>
              </a:solidFill>
              <a:effectLst/>
              <a:latin typeface="verdana" panose="020B0604030504040204" pitchFamily="34" charset="0"/>
            </a:endParaRPr>
          </a:p>
        </p:txBody>
      </p:sp>
      <p:sp>
        <p:nvSpPr>
          <p:cNvPr id="3" name="Title 2"/>
          <p:cNvSpPr>
            <a:spLocks noGrp="1"/>
          </p:cNvSpPr>
          <p:nvPr>
            <p:ph type="title"/>
          </p:nvPr>
        </p:nvSpPr>
        <p:spPr/>
        <p:txBody>
          <a:bodyPr/>
          <a:lstStyle/>
          <a:p>
            <a:pPr algn="ctr"/>
            <a:r>
              <a:rPr lang="en-US" b="1" dirty="0" smtClean="0"/>
              <a:t>Third Step</a:t>
            </a:r>
            <a:endParaRPr lang="en-US" b="1" dirty="0"/>
          </a:p>
        </p:txBody>
      </p:sp>
    </p:spTree>
    <p:extLst>
      <p:ext uri="{BB962C8B-B14F-4D97-AF65-F5344CB8AC3E}">
        <p14:creationId xmlns:p14="http://schemas.microsoft.com/office/powerpoint/2010/main" val="90288275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conducting a successful disciplinary meeting</a:t>
            </a:r>
            <a:endParaRPr lang="en-US" dirty="0"/>
          </a:p>
        </p:txBody>
      </p:sp>
      <p:sp>
        <p:nvSpPr>
          <p:cNvPr id="3" name="Content Placeholder 2"/>
          <p:cNvSpPr>
            <a:spLocks noGrp="1"/>
          </p:cNvSpPr>
          <p:nvPr>
            <p:ph idx="1"/>
          </p:nvPr>
        </p:nvSpPr>
        <p:spPr/>
        <p:txBody>
          <a:bodyPr/>
          <a:lstStyle/>
          <a:p>
            <a:r>
              <a:rPr lang="en-US" dirty="0" smtClean="0"/>
              <a:t>Do not delay </a:t>
            </a:r>
          </a:p>
          <a:p>
            <a:r>
              <a:rPr lang="en-US" dirty="0" smtClean="0"/>
              <a:t>Avoid chitchat at the start of a meeting – acknowledge immediately this is going to be a difficult meeting</a:t>
            </a:r>
          </a:p>
          <a:p>
            <a:r>
              <a:rPr lang="en-US" dirty="0" smtClean="0"/>
              <a:t>Provide examples – talking in genialities provides little guidance to remedy the issues</a:t>
            </a:r>
          </a:p>
          <a:p>
            <a:r>
              <a:rPr lang="en-US" dirty="0" smtClean="0"/>
              <a:t>Avoid focusing on intent (“You’re not trying”) – it cannot be proved and it may appear as an attack – when attacked employees fight back</a:t>
            </a:r>
          </a:p>
          <a:p>
            <a:r>
              <a:rPr lang="en-US" dirty="0" smtClean="0"/>
              <a:t>Stay away from “why?”  - don’t speculate – instead you can say:  “we want you to succeed is there anything we can do to help?” This could lead to a potential discrimination claim</a:t>
            </a:r>
            <a:endParaRPr lang="en-US" dirty="0"/>
          </a:p>
        </p:txBody>
      </p:sp>
    </p:spTree>
    <p:extLst>
      <p:ext uri="{BB962C8B-B14F-4D97-AF65-F5344CB8AC3E}">
        <p14:creationId xmlns:p14="http://schemas.microsoft.com/office/powerpoint/2010/main" val="58048811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Tips for conducting a successful disciplinary </a:t>
            </a:r>
            <a:r>
              <a:rPr lang="en-US" dirty="0" smtClean="0"/>
              <a:t>meeting (Continued)</a:t>
            </a:r>
            <a:endParaRPr lang="en-US" dirty="0"/>
          </a:p>
        </p:txBody>
      </p:sp>
      <p:sp>
        <p:nvSpPr>
          <p:cNvPr id="3" name="Content Placeholder 2"/>
          <p:cNvSpPr>
            <a:spLocks noGrp="1"/>
          </p:cNvSpPr>
          <p:nvPr>
            <p:ph idx="1"/>
          </p:nvPr>
        </p:nvSpPr>
        <p:spPr/>
        <p:txBody>
          <a:bodyPr>
            <a:normAutofit lnSpcReduction="10000"/>
          </a:bodyPr>
          <a:lstStyle/>
          <a:p>
            <a:r>
              <a:rPr lang="en-US" dirty="0" smtClean="0"/>
              <a:t>Make no excuses – don’t take responsibility unless you are responsible</a:t>
            </a:r>
          </a:p>
          <a:p>
            <a:r>
              <a:rPr lang="en-US" dirty="0" smtClean="0"/>
              <a:t>Watch for code words – Some comments may be construed as discrimination such as “you are too emotional”</a:t>
            </a:r>
          </a:p>
          <a:p>
            <a:r>
              <a:rPr lang="en-US" dirty="0" smtClean="0"/>
              <a:t>Avoid absolutes – do not say “you always” or “you never” – it’s better to say “almost always”</a:t>
            </a:r>
          </a:p>
          <a:p>
            <a:r>
              <a:rPr lang="en-US" dirty="0" smtClean="0"/>
              <a:t>Listen – you must give the employee an opportunity to talk.  It important to hear what an employee says as what they do not say. </a:t>
            </a:r>
          </a:p>
          <a:p>
            <a:r>
              <a:rPr lang="en-US" dirty="0" smtClean="0"/>
              <a:t>Be aware of eye contact and body language (face the employee with good posture and eye contact and be engaged – do not be distracted by other work)</a:t>
            </a:r>
          </a:p>
          <a:p>
            <a:r>
              <a:rPr lang="en-US" dirty="0" smtClean="0"/>
              <a:t>Be aware of the tone of your voice – don’t sound apologetic (might diminish the sense of seriousness).  Are you calm?  Are you firm?</a:t>
            </a:r>
            <a:endParaRPr lang="en-US" dirty="0"/>
          </a:p>
        </p:txBody>
      </p:sp>
    </p:spTree>
    <p:extLst>
      <p:ext uri="{BB962C8B-B14F-4D97-AF65-F5344CB8AC3E}">
        <p14:creationId xmlns:p14="http://schemas.microsoft.com/office/powerpoint/2010/main" val="91981026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Mock disciplinary Meeting</a:t>
            </a:r>
            <a:br>
              <a:rPr lang="en-US" dirty="0" smtClean="0"/>
            </a:br>
            <a:r>
              <a:rPr lang="en-US" dirty="0" smtClean="0"/>
              <a:t>Background</a:t>
            </a:r>
            <a:endParaRPr lang="en-US" dirty="0"/>
          </a:p>
        </p:txBody>
      </p:sp>
      <p:sp>
        <p:nvSpPr>
          <p:cNvPr id="3" name="Content Placeholder 2"/>
          <p:cNvSpPr>
            <a:spLocks noGrp="1"/>
          </p:cNvSpPr>
          <p:nvPr>
            <p:ph idx="1"/>
          </p:nvPr>
        </p:nvSpPr>
        <p:spPr/>
        <p:txBody>
          <a:bodyPr>
            <a:normAutofit/>
          </a:bodyPr>
          <a:lstStyle/>
          <a:p>
            <a:r>
              <a:rPr lang="en-US" dirty="0" smtClean="0"/>
              <a:t>Pat </a:t>
            </a:r>
            <a:r>
              <a:rPr lang="en-US" dirty="0"/>
              <a:t>is a long term employee at a large fitness center.  </a:t>
            </a:r>
            <a:endParaRPr lang="en-US" dirty="0" smtClean="0"/>
          </a:p>
          <a:p>
            <a:r>
              <a:rPr lang="en-US" dirty="0" smtClean="0"/>
              <a:t>Pat </a:t>
            </a:r>
            <a:r>
              <a:rPr lang="en-US" dirty="0"/>
              <a:t>is a member of a protected class.  </a:t>
            </a:r>
            <a:endParaRPr lang="en-US" dirty="0" smtClean="0"/>
          </a:p>
          <a:p>
            <a:r>
              <a:rPr lang="en-US" dirty="0" smtClean="0"/>
              <a:t>Pat </a:t>
            </a:r>
            <a:r>
              <a:rPr lang="en-US" dirty="0"/>
              <a:t>is the assistant to the </a:t>
            </a:r>
            <a:r>
              <a:rPr lang="en-US" dirty="0" smtClean="0"/>
              <a:t>Jo, </a:t>
            </a:r>
            <a:r>
              <a:rPr lang="en-US" dirty="0"/>
              <a:t>the General Manager.  </a:t>
            </a:r>
            <a:endParaRPr lang="en-US" dirty="0" smtClean="0"/>
          </a:p>
          <a:p>
            <a:r>
              <a:rPr lang="en-US" dirty="0" smtClean="0"/>
              <a:t>Pat’s </a:t>
            </a:r>
            <a:r>
              <a:rPr lang="en-US" dirty="0"/>
              <a:t>responsibilities include fielding calls and in-person inquires when </a:t>
            </a:r>
            <a:r>
              <a:rPr lang="en-US" dirty="0" smtClean="0"/>
              <a:t>Jo </a:t>
            </a:r>
            <a:r>
              <a:rPr lang="en-US" dirty="0"/>
              <a:t>is out of the office or in meetings, scheduling maintenance for equipment, posting the weekly information of mandatory meetings to the staff, and assisting with other projects as needed.  </a:t>
            </a:r>
          </a:p>
          <a:p>
            <a:pPr marL="0" indent="0">
              <a:buNone/>
            </a:pPr>
            <a:endParaRPr lang="en-US" dirty="0"/>
          </a:p>
        </p:txBody>
      </p:sp>
    </p:spTree>
    <p:extLst>
      <p:ext uri="{BB962C8B-B14F-4D97-AF65-F5344CB8AC3E}">
        <p14:creationId xmlns:p14="http://schemas.microsoft.com/office/powerpoint/2010/main" val="19668246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Mock Disciplinary  Meeting – Issues in the workplace</a:t>
            </a:r>
            <a:endParaRPr lang="en-US" dirty="0"/>
          </a:p>
        </p:txBody>
      </p:sp>
      <p:sp>
        <p:nvSpPr>
          <p:cNvPr id="3" name="Content Placeholder 2"/>
          <p:cNvSpPr>
            <a:spLocks noGrp="1"/>
          </p:cNvSpPr>
          <p:nvPr>
            <p:ph idx="1"/>
          </p:nvPr>
        </p:nvSpPr>
        <p:spPr/>
        <p:txBody>
          <a:bodyPr>
            <a:normAutofit fontScale="85000" lnSpcReduction="10000"/>
          </a:bodyPr>
          <a:lstStyle/>
          <a:p>
            <a:r>
              <a:rPr lang="en-US" dirty="0"/>
              <a:t>For the past several months </a:t>
            </a:r>
            <a:r>
              <a:rPr lang="en-US" dirty="0" smtClean="0"/>
              <a:t>Pat </a:t>
            </a:r>
            <a:r>
              <a:rPr lang="en-US" dirty="0"/>
              <a:t>has been consistently late to work.  </a:t>
            </a:r>
            <a:r>
              <a:rPr lang="en-US" dirty="0" smtClean="0"/>
              <a:t>Pat </a:t>
            </a:r>
            <a:r>
              <a:rPr lang="en-US" dirty="0"/>
              <a:t>started being 5 minutes or so tardy to work at first.  However, </a:t>
            </a:r>
            <a:r>
              <a:rPr lang="en-US" dirty="0" smtClean="0"/>
              <a:t>Pat’s </a:t>
            </a:r>
            <a:r>
              <a:rPr lang="en-US" dirty="0"/>
              <a:t>tardiness is now exceeding 30 minutes almost every work day.  </a:t>
            </a:r>
            <a:endParaRPr lang="en-US" dirty="0" smtClean="0"/>
          </a:p>
          <a:p>
            <a:r>
              <a:rPr lang="en-US" dirty="0" smtClean="0"/>
              <a:t>Other </a:t>
            </a:r>
            <a:r>
              <a:rPr lang="en-US" dirty="0"/>
              <a:t>employees have relayed to </a:t>
            </a:r>
            <a:r>
              <a:rPr lang="en-US" dirty="0" smtClean="0"/>
              <a:t>Jo Pat </a:t>
            </a:r>
            <a:r>
              <a:rPr lang="en-US" dirty="0"/>
              <a:t>is often inappropriate with the members.  </a:t>
            </a:r>
            <a:r>
              <a:rPr lang="en-US" dirty="0" smtClean="0"/>
              <a:t>Pat </a:t>
            </a:r>
            <a:r>
              <a:rPr lang="en-US" dirty="0"/>
              <a:t>is alleged to having yelled at members for requesting such items as additional towels in the locker rooms.  </a:t>
            </a:r>
            <a:endParaRPr lang="en-US" dirty="0" smtClean="0"/>
          </a:p>
          <a:p>
            <a:r>
              <a:rPr lang="en-US" dirty="0" smtClean="0"/>
              <a:t>Pat </a:t>
            </a:r>
            <a:r>
              <a:rPr lang="en-US" dirty="0"/>
              <a:t>has also been seen giving some members special treatment and providing them with free items from the juice bar and acting flirtatious (along with patting members as they walk by).</a:t>
            </a:r>
          </a:p>
          <a:p>
            <a:r>
              <a:rPr lang="en-US" dirty="0"/>
              <a:t>The fitness center has recently had problems with the pool company used for weekly maintenance of the indoor Olympic sized pool.  </a:t>
            </a:r>
            <a:r>
              <a:rPr lang="en-US" dirty="0" smtClean="0"/>
              <a:t>Jo </a:t>
            </a:r>
            <a:r>
              <a:rPr lang="en-US" dirty="0"/>
              <a:t>asked </a:t>
            </a:r>
            <a:r>
              <a:rPr lang="en-US" dirty="0" smtClean="0"/>
              <a:t>Pat </a:t>
            </a:r>
            <a:r>
              <a:rPr lang="en-US" dirty="0"/>
              <a:t>to research other pool companies and provide a comparison spreadsheet to understand types of services and costs of each of the local pool companies.  </a:t>
            </a:r>
            <a:r>
              <a:rPr lang="en-US" dirty="0" smtClean="0"/>
              <a:t>Pat </a:t>
            </a:r>
            <a:r>
              <a:rPr lang="en-US" dirty="0"/>
              <a:t>missed the deadline and the current pool company was a no show for their weekly maintenance.  </a:t>
            </a:r>
            <a:r>
              <a:rPr lang="en-US" dirty="0" smtClean="0"/>
              <a:t>Jo </a:t>
            </a:r>
            <a:r>
              <a:rPr lang="en-US" dirty="0"/>
              <a:t>had to quickly step in and find a pool company to service the pool without having to disrupt the members by closing the pool while awaiting service.</a:t>
            </a:r>
          </a:p>
          <a:p>
            <a:endParaRPr lang="en-US" dirty="0"/>
          </a:p>
        </p:txBody>
      </p:sp>
    </p:spTree>
    <p:extLst>
      <p:ext uri="{BB962C8B-B14F-4D97-AF65-F5344CB8AC3E}">
        <p14:creationId xmlns:p14="http://schemas.microsoft.com/office/powerpoint/2010/main" val="16062858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anose="02020603050405020304" pitchFamily="18" charset="0"/>
                <a:cs typeface="Times New Roman" panose="02020603050405020304" pitchFamily="18" charset="0"/>
              </a:rPr>
              <a:t>Keep the channels of communication open.</a:t>
            </a:r>
            <a:endParaRPr lang="en-US" sz="3600" dirty="0">
              <a:latin typeface="Times New Roman" panose="02020603050405020304" pitchFamily="18" charset="0"/>
              <a:cs typeface="Times New Roman" panose="02020603050405020304" pitchFamily="18" charset="0"/>
            </a:endParaRPr>
          </a:p>
        </p:txBody>
      </p:sp>
      <p:pic>
        <p:nvPicPr>
          <p:cNvPr id="2050" name="Picture 2" descr="D:\Documents and Settings\fduuser\Local Settings\Temporary Internet Files\Content.IE5\2EVB0A1G\MC900287440[1].wmf"/>
          <p:cNvPicPr>
            <a:picLocks noGrp="1" noChangeAspect="1" noChangeArrowheads="1"/>
          </p:cNvPicPr>
          <p:nvPr>
            <p:ph sz="half" idx="1"/>
          </p:nvPr>
        </p:nvPicPr>
        <p:blipFill>
          <a:blip r:embed="rId2" cstate="print"/>
          <a:stretch>
            <a:fillRect/>
          </a:stretch>
        </p:blipFill>
        <p:spPr>
          <a:xfrm>
            <a:off x="609600" y="2057400"/>
            <a:ext cx="5080000" cy="3581400"/>
          </a:xfrm>
        </p:spPr>
      </p:pic>
      <p:pic>
        <p:nvPicPr>
          <p:cNvPr id="2051" name="Picture 3" descr="D:\Documents and Settings\fduuser\Local Settings\Temporary Internet Files\Content.IE5\9UMASL3J\MP900185065[1].jpg"/>
          <p:cNvPicPr>
            <a:picLocks noGrp="1" noChangeAspect="1" noChangeArrowheads="1"/>
          </p:cNvPicPr>
          <p:nvPr>
            <p:ph sz="half" idx="2"/>
          </p:nvPr>
        </p:nvPicPr>
        <p:blipFill>
          <a:blip r:embed="rId3" cstate="print"/>
          <a:srcRect/>
          <a:stretch>
            <a:fillRect/>
          </a:stretch>
        </p:blipFill>
        <p:spPr bwMode="auto">
          <a:xfrm>
            <a:off x="6299200" y="2133600"/>
            <a:ext cx="5486400" cy="3429000"/>
          </a:xfrm>
          <a:prstGeom prst="rect">
            <a:avLst/>
          </a:prstGeom>
          <a:noFill/>
        </p:spPr>
      </p:pic>
    </p:spTree>
    <p:extLst>
      <p:ext uri="{BB962C8B-B14F-4D97-AF65-F5344CB8AC3E}">
        <p14:creationId xmlns:p14="http://schemas.microsoft.com/office/powerpoint/2010/main" val="53182416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85590"/>
          </a:xfrm>
        </p:spPr>
        <p:txBody>
          <a:bodyPr>
            <a:normAutofit fontScale="90000"/>
          </a:bodyPr>
          <a:lstStyle/>
          <a:p>
            <a:r>
              <a:rPr lang="en-US" b="1" dirty="0"/>
              <a:t>Inappropriate Dialogue</a:t>
            </a:r>
            <a:r>
              <a:rPr lang="en-US" dirty="0"/>
              <a:t/>
            </a:r>
            <a:br>
              <a:rPr lang="en-US" dirty="0"/>
            </a:br>
            <a:endParaRPr lang="en-US" dirty="0"/>
          </a:p>
        </p:txBody>
      </p:sp>
      <p:sp>
        <p:nvSpPr>
          <p:cNvPr id="3" name="Content Placeholder 2"/>
          <p:cNvSpPr>
            <a:spLocks noGrp="1"/>
          </p:cNvSpPr>
          <p:nvPr>
            <p:ph idx="1"/>
          </p:nvPr>
        </p:nvSpPr>
        <p:spPr>
          <a:xfrm>
            <a:off x="2589212" y="1571625"/>
            <a:ext cx="8915400" cy="5029199"/>
          </a:xfrm>
        </p:spPr>
        <p:txBody>
          <a:bodyPr>
            <a:normAutofit fontScale="70000" lnSpcReduction="20000"/>
          </a:bodyPr>
          <a:lstStyle/>
          <a:p>
            <a:pPr marL="0" indent="0">
              <a:buNone/>
            </a:pPr>
            <a:endParaRPr lang="en-US" dirty="0"/>
          </a:p>
          <a:p>
            <a:r>
              <a:rPr lang="en-US" sz="2200" b="1" dirty="0" smtClean="0"/>
              <a:t>Jo</a:t>
            </a:r>
            <a:r>
              <a:rPr lang="en-US" sz="2200" dirty="0" smtClean="0"/>
              <a:t>:</a:t>
            </a:r>
            <a:r>
              <a:rPr lang="en-US" sz="2200" dirty="0"/>
              <a:t>	Hi </a:t>
            </a:r>
            <a:r>
              <a:rPr lang="en-US" sz="2200" dirty="0" smtClean="0"/>
              <a:t>Pat, </a:t>
            </a:r>
            <a:r>
              <a:rPr lang="en-US" sz="2200" dirty="0"/>
              <a:t>how was your weekend?  It was such perfect weather.  Is your Mom feeling better after having the flu last week?  </a:t>
            </a:r>
          </a:p>
          <a:p>
            <a:r>
              <a:rPr lang="en-US" sz="2200" b="1" dirty="0" smtClean="0"/>
              <a:t>Pat</a:t>
            </a:r>
            <a:r>
              <a:rPr lang="en-US" sz="2200" dirty="0" smtClean="0"/>
              <a:t>:</a:t>
            </a:r>
            <a:r>
              <a:rPr lang="en-US" sz="2200" dirty="0"/>
              <a:t>	  She’s feeling better but I had to help her with all her food shopping, driving her to the pharmacy, and helping her around the house.  It has been a tough week.  I really did not get to enjoy the nice weather this weekend. </a:t>
            </a:r>
          </a:p>
          <a:p>
            <a:r>
              <a:rPr lang="en-US" sz="2200" b="1" dirty="0" smtClean="0"/>
              <a:t>Jo</a:t>
            </a:r>
            <a:r>
              <a:rPr lang="en-US" sz="2200" dirty="0" smtClean="0"/>
              <a:t>:  </a:t>
            </a:r>
            <a:r>
              <a:rPr lang="en-US" sz="2200" dirty="0"/>
              <a:t>(</a:t>
            </a:r>
            <a:r>
              <a:rPr lang="en-US" sz="2200" i="1" dirty="0">
                <a:solidFill>
                  <a:srgbClr val="FF0000"/>
                </a:solidFill>
              </a:rPr>
              <a:t>do not make eye contact - turn body away</a:t>
            </a:r>
            <a:r>
              <a:rPr lang="en-US" sz="2200" dirty="0"/>
              <a:t>):  I’m sorry to have to talk with you but the real reason I asked you to come in is because of your recent performance.  It just has not been adequate and you need to do a better job. (Start to look at computer screen) </a:t>
            </a:r>
          </a:p>
          <a:p>
            <a:r>
              <a:rPr lang="en-US" sz="2200" b="1" dirty="0" smtClean="0"/>
              <a:t>Pat</a:t>
            </a:r>
            <a:r>
              <a:rPr lang="en-US" sz="2200" dirty="0" smtClean="0"/>
              <a:t>:  </a:t>
            </a:r>
            <a:r>
              <a:rPr lang="en-US" sz="2200" dirty="0"/>
              <a:t>That’s not true.  The members love me and I do my work.</a:t>
            </a:r>
          </a:p>
          <a:p>
            <a:r>
              <a:rPr lang="en-US" sz="2200" b="1" dirty="0" smtClean="0"/>
              <a:t>Jo </a:t>
            </a:r>
            <a:r>
              <a:rPr lang="en-US" sz="2200" i="1" dirty="0"/>
              <a:t>(</a:t>
            </a:r>
            <a:r>
              <a:rPr lang="en-US" sz="2200" i="1" dirty="0">
                <a:solidFill>
                  <a:srgbClr val="FF0000"/>
                </a:solidFill>
              </a:rPr>
              <a:t>yell as if you were scolding your child</a:t>
            </a:r>
            <a:r>
              <a:rPr lang="en-US" sz="2200" i="1" dirty="0"/>
              <a:t>)</a:t>
            </a:r>
            <a:r>
              <a:rPr lang="en-US" sz="2200" dirty="0"/>
              <a:t>:  	You’re always late and projects are never done on time. </a:t>
            </a:r>
          </a:p>
          <a:p>
            <a:r>
              <a:rPr lang="en-US" sz="2200" b="1" dirty="0" smtClean="0"/>
              <a:t>Pat</a:t>
            </a:r>
            <a:r>
              <a:rPr lang="en-US" sz="2200" dirty="0" smtClean="0"/>
              <a:t>:  </a:t>
            </a:r>
            <a:r>
              <a:rPr lang="en-US" sz="2200" dirty="0"/>
              <a:t>That’s not true.  I have only been late this past week because of my mom and I was late with the pool company information because– </a:t>
            </a:r>
          </a:p>
          <a:p>
            <a:r>
              <a:rPr lang="en-US" sz="2200" b="1" dirty="0" smtClean="0"/>
              <a:t>Jo:</a:t>
            </a:r>
            <a:r>
              <a:rPr lang="en-US" sz="2200" dirty="0" smtClean="0"/>
              <a:t>  </a:t>
            </a:r>
            <a:r>
              <a:rPr lang="en-US" sz="2200" i="1" dirty="0">
                <a:solidFill>
                  <a:srgbClr val="FF0000"/>
                </a:solidFill>
              </a:rPr>
              <a:t>(interrupt me by starting the next line</a:t>
            </a:r>
            <a:r>
              <a:rPr lang="en-US" sz="2200" i="1" dirty="0"/>
              <a:t>)</a:t>
            </a:r>
            <a:endParaRPr lang="en-US" sz="2200" dirty="0"/>
          </a:p>
          <a:p>
            <a:r>
              <a:rPr lang="en-US" sz="2200" b="1" dirty="0" smtClean="0"/>
              <a:t>Jo</a:t>
            </a:r>
            <a:r>
              <a:rPr lang="en-US" sz="2200" dirty="0" smtClean="0"/>
              <a:t>:  </a:t>
            </a:r>
            <a:r>
              <a:rPr lang="en-US" sz="2200" dirty="0"/>
              <a:t>No, </a:t>
            </a:r>
            <a:r>
              <a:rPr lang="en-US" sz="2200" dirty="0" smtClean="0"/>
              <a:t>Pat </a:t>
            </a:r>
            <a:r>
              <a:rPr lang="en-US" sz="2200" dirty="0"/>
              <a:t>– you were late consistently for past several months and the pool company project is just one request that was not completed.  You missed sending out last week’s meeting reminder.  Stop being rude to the customers when they ask for towels and do not give out free items from the juice bar or flirt with the members. We will meet again in 1 week.  </a:t>
            </a:r>
          </a:p>
          <a:p>
            <a:pPr marL="0" indent="0">
              <a:buNone/>
            </a:pPr>
            <a:endParaRPr lang="en-US" sz="2200" dirty="0"/>
          </a:p>
        </p:txBody>
      </p:sp>
    </p:spTree>
    <p:extLst>
      <p:ext uri="{BB962C8B-B14F-4D97-AF65-F5344CB8AC3E}">
        <p14:creationId xmlns:p14="http://schemas.microsoft.com/office/powerpoint/2010/main" val="236744144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a:t>
            </a:r>
            <a:r>
              <a:rPr lang="en-US" b="1" dirty="0" smtClean="0"/>
              <a:t>ppropriate </a:t>
            </a:r>
            <a:r>
              <a:rPr lang="en-US" b="1" dirty="0"/>
              <a:t>Dialogue</a:t>
            </a:r>
            <a:r>
              <a:rPr lang="en-US" dirty="0"/>
              <a:t/>
            </a:r>
            <a:br>
              <a:rPr lang="en-US" dirty="0"/>
            </a:br>
            <a:endParaRPr lang="en-US" dirty="0"/>
          </a:p>
        </p:txBody>
      </p:sp>
      <p:sp>
        <p:nvSpPr>
          <p:cNvPr id="3" name="Content Placeholder 2"/>
          <p:cNvSpPr>
            <a:spLocks noGrp="1"/>
          </p:cNvSpPr>
          <p:nvPr>
            <p:ph idx="1"/>
          </p:nvPr>
        </p:nvSpPr>
        <p:spPr>
          <a:xfrm>
            <a:off x="2589212" y="1409701"/>
            <a:ext cx="8915400" cy="5305424"/>
          </a:xfrm>
        </p:spPr>
        <p:txBody>
          <a:bodyPr>
            <a:noAutofit/>
          </a:bodyPr>
          <a:lstStyle/>
          <a:p>
            <a:r>
              <a:rPr lang="en-US" sz="1400" b="1" dirty="0" smtClean="0"/>
              <a:t>Jo</a:t>
            </a:r>
            <a:r>
              <a:rPr lang="en-US" sz="1400" dirty="0" smtClean="0"/>
              <a:t> </a:t>
            </a:r>
            <a:r>
              <a:rPr lang="en-US" sz="1400" dirty="0"/>
              <a:t>(</a:t>
            </a:r>
            <a:r>
              <a:rPr lang="en-US" sz="1400" i="1" dirty="0">
                <a:solidFill>
                  <a:srgbClr val="FF0000"/>
                </a:solidFill>
              </a:rPr>
              <a:t>Make good eye contact and posture</a:t>
            </a:r>
            <a:r>
              <a:rPr lang="en-US" sz="1400" dirty="0"/>
              <a:t>):  </a:t>
            </a:r>
            <a:r>
              <a:rPr lang="en-US" sz="1400" dirty="0" smtClean="0"/>
              <a:t>Pat, </a:t>
            </a:r>
            <a:r>
              <a:rPr lang="en-US" sz="1400" dirty="0"/>
              <a:t>I asked that you meet with me today to discuss recent performance issues.  We will be discussing your tardiness with attendance and missing project deadlines as well.  We will also be discussing customer service issues.</a:t>
            </a:r>
          </a:p>
          <a:p>
            <a:r>
              <a:rPr lang="en-US" sz="1400" b="1" dirty="0" smtClean="0"/>
              <a:t>Pat:</a:t>
            </a:r>
            <a:r>
              <a:rPr lang="en-US" sz="1400" dirty="0" smtClean="0"/>
              <a:t>  </a:t>
            </a:r>
            <a:r>
              <a:rPr lang="en-US" sz="1400" dirty="0"/>
              <a:t>What do you mean?  I have only been late a few times and Taylor is late a lot.  I only missed one email reminder to the staff about the weekly meeting.</a:t>
            </a:r>
          </a:p>
          <a:p>
            <a:r>
              <a:rPr lang="en-US" sz="1400" b="1" dirty="0" smtClean="0"/>
              <a:t>Jo:</a:t>
            </a:r>
            <a:r>
              <a:rPr lang="en-US" sz="1400" dirty="0" smtClean="0"/>
              <a:t>  </a:t>
            </a:r>
            <a:r>
              <a:rPr lang="en-US" sz="1400" dirty="0"/>
              <a:t>We are not here to talk about others’ behavior.  We are here to talk about you and what needs to change.  You recently also missed the deadline to research the pool companies </a:t>
            </a:r>
          </a:p>
          <a:p>
            <a:r>
              <a:rPr lang="en-US" sz="1400" b="1" dirty="0" smtClean="0"/>
              <a:t>Pat</a:t>
            </a:r>
            <a:r>
              <a:rPr lang="en-US" sz="1400" dirty="0" smtClean="0"/>
              <a:t> </a:t>
            </a:r>
            <a:r>
              <a:rPr lang="en-US" sz="1400" dirty="0"/>
              <a:t>(</a:t>
            </a:r>
            <a:r>
              <a:rPr lang="en-US" sz="1400" i="1" dirty="0">
                <a:solidFill>
                  <a:srgbClr val="FF0000"/>
                </a:solidFill>
              </a:rPr>
              <a:t>looks down becoming sad</a:t>
            </a:r>
            <a:r>
              <a:rPr lang="en-US" sz="1400" dirty="0"/>
              <a:t>):  I’m sorry.  Work has been so difficult for me.  I have been having trouble with my eyes.  My doctor says a magnifying screen will help but I am too afraid to ask.  I am afraid I may lose my job. </a:t>
            </a:r>
          </a:p>
          <a:p>
            <a:r>
              <a:rPr lang="en-US" sz="1400" b="1" dirty="0" smtClean="0"/>
              <a:t>Jo</a:t>
            </a:r>
            <a:r>
              <a:rPr lang="en-US" sz="1400" dirty="0" smtClean="0"/>
              <a:t>:  </a:t>
            </a:r>
            <a:r>
              <a:rPr lang="en-US" sz="1400" dirty="0"/>
              <a:t>I will discuss this with Human Resources and we will have a follow up meeting.  We also need to discuss customer service.  I have noticed and have been told you are yelling at members.  Also, you must arrive to work on time.  This is not acceptable behavior. Do you want to be successful?  </a:t>
            </a:r>
          </a:p>
          <a:p>
            <a:r>
              <a:rPr lang="en-US" sz="1400" b="1" dirty="0" smtClean="0"/>
              <a:t>Pat:</a:t>
            </a:r>
            <a:r>
              <a:rPr lang="en-US" sz="1400" dirty="0" smtClean="0"/>
              <a:t>  </a:t>
            </a:r>
            <a:r>
              <a:rPr lang="en-US" sz="1400" dirty="0"/>
              <a:t>Yes, this is a wonderful place to work and I understand.  I have been so frustrated about the difficulties on the computer.  I will work on my communication and my timeliness to work</a:t>
            </a:r>
          </a:p>
          <a:p>
            <a:r>
              <a:rPr lang="en-US" sz="1400" b="1" dirty="0" smtClean="0"/>
              <a:t>Jo:</a:t>
            </a:r>
            <a:r>
              <a:rPr lang="en-US" sz="1400" dirty="0" smtClean="0"/>
              <a:t>  </a:t>
            </a:r>
            <a:r>
              <a:rPr lang="en-US" sz="1400" dirty="0"/>
              <a:t>We will have a follow –up discussion in 1 week. I will discuss the magnifying screen with Human Resources. Please greet the members in a friendly manner and speak to me about computer projects that may be difficult.   If you need to speak with me before then, please let me know.  </a:t>
            </a:r>
          </a:p>
          <a:p>
            <a:endParaRPr lang="en-US" sz="1200" dirty="0"/>
          </a:p>
        </p:txBody>
      </p:sp>
    </p:spTree>
    <p:extLst>
      <p:ext uri="{BB962C8B-B14F-4D97-AF65-F5344CB8AC3E}">
        <p14:creationId xmlns:p14="http://schemas.microsoft.com/office/powerpoint/2010/main" val="21761345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0070C0"/>
                </a:solidFill>
                <a:latin typeface="Times New Roman" panose="02020603050405020304" pitchFamily="18" charset="0"/>
                <a:cs typeface="Times New Roman" panose="02020603050405020304" pitchFamily="18" charset="0"/>
              </a:rPr>
              <a:t>Coach and Mentor</a:t>
            </a:r>
            <a:endParaRPr lang="en-US" sz="3600" b="1"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ctr">
              <a:buNone/>
            </a:pPr>
            <a:endParaRPr lang="en-US" dirty="0"/>
          </a:p>
          <a:p>
            <a:pPr marL="0" indent="0" algn="ctr">
              <a:buNone/>
            </a:pPr>
            <a:endParaRPr lang="en-US" dirty="0" smtClean="0"/>
          </a:p>
          <a:p>
            <a:pPr marL="0" indent="0" algn="ctr">
              <a:buNone/>
            </a:pPr>
            <a:r>
              <a:rPr lang="en-US" sz="3600" dirty="0" smtClean="0">
                <a:latin typeface="Times New Roman" panose="02020603050405020304" pitchFamily="18" charset="0"/>
                <a:cs typeface="Times New Roman" panose="02020603050405020304" pitchFamily="18" charset="0"/>
              </a:rPr>
              <a:t>Focus on building strengths rather than correcting weaknesses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26988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r>
              <a:rPr lang="en-US" sz="3600" dirty="0" smtClean="0">
                <a:latin typeface="Times New Roman" panose="02020603050405020304" pitchFamily="18" charset="0"/>
                <a:cs typeface="Times New Roman" panose="02020603050405020304" pitchFamily="18" charset="0"/>
              </a:rPr>
              <a:t>No Surprises at Evaluation Time</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11087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52061" y="1600201"/>
            <a:ext cx="6287879" cy="4525963"/>
          </a:xfrm>
        </p:spPr>
      </p:pic>
    </p:spTree>
    <p:extLst>
      <p:ext uri="{BB962C8B-B14F-4D97-AF65-F5344CB8AC3E}">
        <p14:creationId xmlns:p14="http://schemas.microsoft.com/office/powerpoint/2010/main" val="39456096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0070C0"/>
                </a:solidFill>
                <a:latin typeface="Times New Roman" panose="02020603050405020304" pitchFamily="18" charset="0"/>
                <a:cs typeface="Times New Roman" panose="02020603050405020304" pitchFamily="18" charset="0"/>
              </a:rPr>
              <a:t>Performance Appraisal Process</a:t>
            </a:r>
            <a:endParaRPr lang="en-US" sz="3600" b="1"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dirty="0" smtClean="0"/>
              <a:t> </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Self Assessment</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Prepare the Written </a:t>
            </a:r>
            <a:r>
              <a:rPr lang="en-US" dirty="0">
                <a:latin typeface="Times New Roman" panose="02020603050405020304" pitchFamily="18" charset="0"/>
                <a:cs typeface="Times New Roman" panose="02020603050405020304" pitchFamily="18" charset="0"/>
              </a:rPr>
              <a:t>R</a:t>
            </a:r>
            <a:r>
              <a:rPr lang="en-US" dirty="0" smtClean="0">
                <a:latin typeface="Times New Roman" panose="02020603050405020304" pitchFamily="18" charset="0"/>
                <a:cs typeface="Times New Roman" panose="02020603050405020304" pitchFamily="18" charset="0"/>
              </a:rPr>
              <a:t>eview</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Conduct the Performance Review</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Finalize the Written Review</a:t>
            </a:r>
          </a:p>
          <a:p>
            <a:pPr marL="0" indent="0">
              <a:buNone/>
            </a:pP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6361854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0070C0"/>
                </a:solidFill>
                <a:latin typeface="Times New Roman" panose="02020603050405020304" pitchFamily="18" charset="0"/>
                <a:cs typeface="Times New Roman" panose="02020603050405020304" pitchFamily="18" charset="0"/>
              </a:rPr>
              <a:t>Rating Categories</a:t>
            </a:r>
            <a:endParaRPr lang="en-US" sz="3600" b="1"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sz="3800" b="1" dirty="0">
                <a:latin typeface="Times New Roman" panose="02020603050405020304" pitchFamily="18" charset="0"/>
                <a:cs typeface="Times New Roman" panose="02020603050405020304" pitchFamily="18" charset="0"/>
              </a:rPr>
              <a:t>Outstanding (4): </a:t>
            </a:r>
            <a:r>
              <a:rPr lang="en-US" dirty="0" smtClean="0">
                <a:latin typeface="Times New Roman" panose="02020603050405020304" pitchFamily="18" charset="0"/>
                <a:cs typeface="Times New Roman" panose="02020603050405020304" pitchFamily="18" charset="0"/>
              </a:rPr>
              <a:t>Employee </a:t>
            </a:r>
            <a:r>
              <a:rPr lang="en-US" dirty="0">
                <a:latin typeface="Times New Roman" panose="02020603050405020304" pitchFamily="18" charset="0"/>
                <a:cs typeface="Times New Roman" panose="02020603050405020304" pitchFamily="18" charset="0"/>
              </a:rPr>
              <a:t>is exceptional in all areas of responsibility. Performance significantly exceeds standards and expectations and can be considered a model for the department. Performance at this level is rare and would generally be recognized by peers, immediate supervisor, management, and others. This individual suggests and initiates improvements/changes and through his/her own performance has materially enhanced effectiveness of the department or work area. Performance is generally not equaled by others. For employee evaluations to retain credibility, supervisors should use this rating sparingly. </a:t>
            </a:r>
            <a:endParaRPr lang="en-US" dirty="0" smtClean="0">
              <a:latin typeface="Times New Roman" panose="02020603050405020304" pitchFamily="18" charset="0"/>
              <a:cs typeface="Times New Roman" panose="02020603050405020304" pitchFamily="18" charset="0"/>
            </a:endParaRPr>
          </a:p>
          <a:p>
            <a:pPr marL="0" indent="0">
              <a:buNone/>
            </a:pPr>
            <a:endParaRPr lang="en-US" b="1" dirty="0"/>
          </a:p>
          <a:p>
            <a:pPr marL="0" indent="0">
              <a:buNone/>
            </a:pPr>
            <a:r>
              <a:rPr lang="en-US" sz="3800" b="1" dirty="0" smtClean="0">
                <a:latin typeface="Times New Roman" panose="02020603050405020304" pitchFamily="18" charset="0"/>
                <a:cs typeface="Times New Roman" panose="02020603050405020304" pitchFamily="18" charset="0"/>
              </a:rPr>
              <a:t>Very </a:t>
            </a:r>
            <a:r>
              <a:rPr lang="en-US" sz="3800" b="1" dirty="0">
                <a:latin typeface="Times New Roman" panose="02020603050405020304" pitchFamily="18" charset="0"/>
                <a:cs typeface="Times New Roman" panose="02020603050405020304" pitchFamily="18" charset="0"/>
              </a:rPr>
              <a:t>Good (3): </a:t>
            </a:r>
            <a:r>
              <a:rPr lang="en-US" dirty="0">
                <a:latin typeface="Times New Roman" panose="02020603050405020304" pitchFamily="18" charset="0"/>
                <a:cs typeface="Times New Roman" panose="02020603050405020304" pitchFamily="18" charset="0"/>
              </a:rPr>
              <a:t>Employee exceeds most position requirements. Performance at this level consistently exceeds standards and expectations and would generally be recognized by peers and immediate supervisor. Performance is characterized by notable skill, initiative and superior job knowledge. This individual’s performance exceeds most other employees in the same or similar position. </a:t>
            </a:r>
            <a:endParaRPr lang="en-US"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3120825"/>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25362</TotalTime>
  <Words>2709</Words>
  <Application>Microsoft Office PowerPoint</Application>
  <PresentationFormat>Custom</PresentationFormat>
  <Paragraphs>264</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Wisp</vt:lpstr>
      <vt:lpstr>PERFORMANCE  APPRAISAL</vt:lpstr>
      <vt:lpstr>PowerPoint Presentation</vt:lpstr>
      <vt:lpstr>PowerPoint Presentation</vt:lpstr>
      <vt:lpstr>Keep the channels of communication open.</vt:lpstr>
      <vt:lpstr>Coach and Mentor</vt:lpstr>
      <vt:lpstr>PowerPoint Presentation</vt:lpstr>
      <vt:lpstr>PowerPoint Presentation</vt:lpstr>
      <vt:lpstr>Performance Appraisal Process</vt:lpstr>
      <vt:lpstr>Rating Categories</vt:lpstr>
      <vt:lpstr>Rating Categories</vt:lpstr>
      <vt:lpstr>Rating Categories</vt:lpstr>
      <vt:lpstr>Overall Rating of Employee’s Performance</vt:lpstr>
      <vt:lpstr>Local 153 Overall Performance Rating Factors</vt:lpstr>
      <vt:lpstr>On the HR Website</vt:lpstr>
      <vt:lpstr>On the HR Website</vt:lpstr>
      <vt:lpstr>5 Characteristics of well designed goals</vt:lpstr>
      <vt:lpstr>PowerPoint Presentation</vt:lpstr>
      <vt:lpstr>PowerPoint Presentation</vt:lpstr>
      <vt:lpstr>PowerPoint Presentation</vt:lpstr>
      <vt:lpstr>PowerPoint Presentation</vt:lpstr>
      <vt:lpstr>Interim Performance Evaluation</vt:lpstr>
      <vt:lpstr>PowerPoint Presentation</vt:lpstr>
      <vt:lpstr>PowerPoint Presentation</vt:lpstr>
      <vt:lpstr>Top 10 Job Expectations</vt:lpstr>
      <vt:lpstr>Interesting Statistics from WorldatWork</vt:lpstr>
      <vt:lpstr>Discipline Process</vt:lpstr>
      <vt:lpstr>PowerPoint Presentation</vt:lpstr>
      <vt:lpstr>PowerPoint Presentation</vt:lpstr>
      <vt:lpstr>PowerPoint Presentation</vt:lpstr>
      <vt:lpstr>PowerPoint Presentation</vt:lpstr>
      <vt:lpstr>First Step</vt:lpstr>
      <vt:lpstr>PowerPoint Presentation</vt:lpstr>
      <vt:lpstr>Second Step</vt:lpstr>
      <vt:lpstr>PowerPoint Presentation</vt:lpstr>
      <vt:lpstr>Third Step</vt:lpstr>
      <vt:lpstr>Tips for conducting a successful disciplinary meeting</vt:lpstr>
      <vt:lpstr>Tips for conducting a successful disciplinary meeting (Continued)</vt:lpstr>
      <vt:lpstr>Mock disciplinary Meeting Background</vt:lpstr>
      <vt:lpstr>Mock Disciplinary  Meeting – Issues in the workplace</vt:lpstr>
      <vt:lpstr>Inappropriate Dialogue </vt:lpstr>
      <vt:lpstr>Appropriate Dialogue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Discipline Process</dc:title>
  <dc:creator>Katie D'Ambrosio</dc:creator>
  <cp:lastModifiedBy>fduuser</cp:lastModifiedBy>
  <cp:revision>22</cp:revision>
  <cp:lastPrinted>2016-05-04T14:36:33Z</cp:lastPrinted>
  <dcterms:created xsi:type="dcterms:W3CDTF">2016-05-01T20:35:20Z</dcterms:created>
  <dcterms:modified xsi:type="dcterms:W3CDTF">2016-05-23T11:27:18Z</dcterms:modified>
</cp:coreProperties>
</file>