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1" d="100"/>
          <a:sy n="71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47F5AC-30B1-495D-899A-C0344CB1418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1DA9E8-43E2-406C-8C15-D61534C8D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.ed.g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du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7239000" cy="2514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DO" sz="8000" spc="600" dirty="0" smtClean="0"/>
              <a:t>AYUDA FINANCIERA</a:t>
            </a:r>
            <a:endParaRPr lang="es-DO" sz="8000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7406640" cy="1447800"/>
          </a:xfrm>
        </p:spPr>
        <p:txBody>
          <a:bodyPr>
            <a:noAutofit/>
          </a:bodyPr>
          <a:lstStyle/>
          <a:p>
            <a:pPr algn="ctr"/>
            <a:r>
              <a:rPr lang="es-DO" sz="3600" dirty="0" smtClean="0"/>
              <a:t>PASO A PASO</a:t>
            </a:r>
          </a:p>
          <a:p>
            <a:pPr algn="ctr"/>
            <a:r>
              <a:rPr lang="es-DO" sz="3600" dirty="0" smtClean="0"/>
              <a:t>A TU ALCANCE</a:t>
            </a:r>
            <a:endParaRPr lang="es-D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8080" cy="1143000"/>
          </a:xfrm>
        </p:spPr>
        <p:txBody>
          <a:bodyPr>
            <a:noAutofit/>
          </a:bodyPr>
          <a:lstStyle/>
          <a:p>
            <a:r>
              <a:rPr lang="es-DO" sz="2800" dirty="0" smtClean="0"/>
              <a:t>Es importante que entiendas todos los requisitos para ser elegible a FAFSA.  De no ser elegible podrías tener derecho a otros tipos de ayuda.</a:t>
            </a:r>
            <a:endParaRPr lang="es-DO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858000" y="38100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4191000"/>
            <a:ext cx="175260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s-DO" dirty="0" smtClean="0"/>
              <a:t>. Esta sección es para personas que tienen record delictivo.   Puede pasar al paso siguiente, si esta sección no aplica a usted.</a:t>
            </a:r>
            <a:endParaRPr lang="es-DO" dirty="0"/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rot="5400000" flipH="1" flipV="1">
            <a:off x="1143000" y="41910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4724400"/>
            <a:ext cx="137160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b="1" dirty="0" smtClean="0"/>
              <a:t>2</a:t>
            </a:r>
            <a:r>
              <a:rPr lang="es-DO" sz="1400" dirty="0" smtClean="0"/>
              <a:t>. En la sección Hoja de trabajo podrás ver e imprimir varios formularios que te ayudarán a determinar tu elegibilidad.</a:t>
            </a:r>
            <a:endParaRPr lang="es-D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 smtClean="0"/>
              <a:t>Formulario para determinar ingresos familiares.</a:t>
            </a:r>
            <a:endParaRPr lang="es-D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6496050" y="3943350"/>
            <a:ext cx="228600" cy="179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4876800"/>
            <a:ext cx="2209800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/>
              <a:t>Este formulario es para proporcionar el total de ingresos que deben ser  incluidos en la aplicación  de FAFSA.</a:t>
            </a:r>
            <a:endParaRPr lang="es-DO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657600" y="4800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5257800"/>
            <a:ext cx="24384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/>
              <a:t>Formulario para determinar ingreso de los padres o encargado, este formulario es para estudiantes dependientes.</a:t>
            </a:r>
            <a:endParaRPr lang="es-D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DO" sz="4400" dirty="0" smtClean="0"/>
              <a:t>¿ </a:t>
            </a:r>
            <a:r>
              <a:rPr lang="es-DO" dirty="0" smtClean="0"/>
              <a:t>Cómo debo firmar un </a:t>
            </a:r>
            <a:br>
              <a:rPr lang="es-DO" dirty="0" smtClean="0"/>
            </a:br>
            <a:r>
              <a:rPr lang="es-DO" dirty="0" smtClean="0"/>
              <a:t>documento electrónico?</a:t>
            </a:r>
            <a:endParaRPr lang="es-D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2133600" y="36576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3657600"/>
            <a:ext cx="1981200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Hay tres formas de firmar el FAFSA, es importante hacerlo o de lo contrario será invalidado el proceso y no obtendrás la ayuda.</a:t>
            </a:r>
            <a:endParaRPr lang="es-DO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276600"/>
            <a:ext cx="1981200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dirty="0" smtClean="0"/>
              <a:t>Lee con cuidado todas las instrucciones.   Si tienes duda de cómo hacerlo  solicita ayuda,  el dejarlo para último puede perjudicar tu aprobación.</a:t>
            </a: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24088" cy="1295400"/>
          </a:xfrm>
        </p:spPr>
        <p:txBody>
          <a:bodyPr>
            <a:noAutofit/>
          </a:bodyPr>
          <a:lstStyle/>
          <a:p>
            <a:pPr algn="ctr"/>
            <a:r>
              <a:rPr lang="es-DO" sz="2000" dirty="0" smtClean="0"/>
              <a:t>¿ </a:t>
            </a:r>
            <a:r>
              <a:rPr lang="es-DO" sz="1800" dirty="0" smtClean="0"/>
              <a:t>COMO PUEDO OBTENER AYUDA? </a:t>
            </a:r>
            <a:br>
              <a:rPr lang="es-DO" sz="1800" dirty="0" smtClean="0"/>
            </a:br>
            <a:r>
              <a:rPr lang="es-DO" sz="1800" dirty="0" smtClean="0"/>
              <a:t>Puedes hacerlo en la pagina de servicio al cliente en la pagina de FAFSA, también puede llamar al numero gratuito (800) 433-3243.  También puedes visitar la oficina de Ayuda Financiera (</a:t>
            </a:r>
            <a:r>
              <a:rPr lang="es-DO" sz="1800" dirty="0" err="1" smtClean="0"/>
              <a:t>Financial</a:t>
            </a:r>
            <a:r>
              <a:rPr lang="es-DO" sz="1800" dirty="0" smtClean="0"/>
              <a:t> </a:t>
            </a:r>
            <a:r>
              <a:rPr lang="es-DO" sz="1800" dirty="0" err="1" smtClean="0"/>
              <a:t>Aid</a:t>
            </a:r>
            <a:r>
              <a:rPr lang="es-DO" sz="1800" dirty="0" smtClean="0"/>
              <a:t>) de la universidad.</a:t>
            </a:r>
            <a:endParaRPr lang="es-DO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2057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Este formulario te permite hacer preguntas en línea.</a:t>
            </a: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es-DO" sz="2400" b="1" dirty="0" smtClean="0"/>
              <a:t>PIN</a:t>
            </a:r>
            <a:r>
              <a:rPr lang="es-DO" sz="2000" dirty="0" smtClean="0"/>
              <a:t/>
            </a:r>
            <a:br>
              <a:rPr lang="es-DO" sz="2000" dirty="0" smtClean="0"/>
            </a:br>
            <a:r>
              <a:rPr lang="es-DO" sz="2000" dirty="0" smtClean="0"/>
              <a:t>PIN= Numero de Identificación Personal.   Este numero es esencial para poder llenar la FAFSA electrónicamente. Sin este numero no podrás iniciar el proceso.</a:t>
            </a:r>
            <a:br>
              <a:rPr lang="es-DO" sz="2000" dirty="0" smtClean="0"/>
            </a:br>
            <a:endParaRPr lang="es-DO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62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3429000"/>
            <a:ext cx="1981200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2000" dirty="0" smtClean="0"/>
              <a:t>Haz clic en la sección: </a:t>
            </a:r>
            <a:r>
              <a:rPr lang="es-DO" sz="2000" dirty="0" smtClean="0">
                <a:hlinkClick r:id="rId3"/>
              </a:rPr>
              <a:t>www.pin.ed.gov</a:t>
            </a:r>
            <a:r>
              <a:rPr lang="es-DO" sz="2000" dirty="0" smtClean="0"/>
              <a:t>    y podrás solicitar tu Número de Identificación Personal (PIN).</a:t>
            </a:r>
            <a:endParaRPr lang="es-DO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495800" y="4648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47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 smtClean="0"/>
              <a:t>Este portal es tu enlace para obtener tu PIN</a:t>
            </a:r>
            <a:endParaRPr lang="es-DO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5943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3810000"/>
            <a:ext cx="189282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2400" dirty="0" smtClean="0"/>
              <a:t>Haz clic donde dice: </a:t>
            </a:r>
          </a:p>
          <a:p>
            <a:r>
              <a:rPr lang="es-DO" sz="2400" dirty="0" smtClean="0"/>
              <a:t>Solicitar PIN</a:t>
            </a:r>
            <a:endParaRPr lang="es-DO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096000" y="4724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dirty="0" smtClean="0"/>
              <a:t>Debes leer las instrucciones y hacer clic donde dice </a:t>
            </a:r>
            <a:r>
              <a:rPr lang="es-DO" sz="2800" u="sng" dirty="0" smtClean="0"/>
              <a:t>siguiente</a:t>
            </a:r>
            <a:endParaRPr lang="es-DO" sz="2800" u="sn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8162"/>
            <a:ext cx="5181600" cy="45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00464" y="4800600"/>
            <a:ext cx="21435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Haz clic en siguiente </a:t>
            </a:r>
          </a:p>
          <a:p>
            <a:r>
              <a:rPr lang="es-DO" dirty="0" smtClean="0"/>
              <a:t>después de leer</a:t>
            </a:r>
          </a:p>
          <a:p>
            <a:r>
              <a:rPr lang="es-DO" dirty="0" smtClean="0"/>
              <a:t>cuidadosamente.</a:t>
            </a:r>
            <a:endParaRPr lang="es-DO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6086064" y="4953009"/>
            <a:ext cx="914400" cy="309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181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533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000" dirty="0" smtClean="0"/>
              <a:t>En esta sección introducirás tus datos personales, puedes utilizar el  teclado de tu computador o el teclado proporcionado en la pagina.  Después de haber llenado todo el formulario podrás ir al siguiente paso, casilla que esta localizada al final de la pagina.</a:t>
            </a:r>
            <a:endParaRPr lang="es-D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 smtClean="0"/>
              <a:t>Tómate tu tiempo. </a:t>
            </a:r>
            <a:br>
              <a:rPr lang="es-DO" dirty="0" smtClean="0"/>
            </a:br>
            <a:r>
              <a:rPr lang="es-DO" dirty="0" smtClean="0"/>
              <a:t>Si tienes dudas pide ayuda.  </a:t>
            </a:r>
            <a:endParaRPr lang="es-DO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601980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3200400"/>
            <a:ext cx="1524135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DO" dirty="0" smtClean="0"/>
              <a:t>Lee todas las </a:t>
            </a:r>
          </a:p>
          <a:p>
            <a:pPr algn="ctr"/>
            <a:r>
              <a:rPr lang="es-DO" dirty="0" smtClean="0"/>
              <a:t>Instrucciones.</a:t>
            </a:r>
          </a:p>
          <a:p>
            <a:pPr algn="ctr"/>
            <a:r>
              <a:rPr lang="es-DO" dirty="0" smtClean="0"/>
              <a:t>~~~~~~</a:t>
            </a:r>
          </a:p>
          <a:p>
            <a:pPr algn="ctr"/>
            <a:r>
              <a:rPr lang="es-DO" dirty="0" smtClean="0"/>
              <a:t>Prosigue con</a:t>
            </a:r>
          </a:p>
          <a:p>
            <a:pPr algn="ctr"/>
            <a:r>
              <a:rPr lang="es-DO" dirty="0" smtClean="0"/>
              <a:t>Informarse </a:t>
            </a:r>
          </a:p>
          <a:p>
            <a:pPr algn="ctr"/>
            <a:r>
              <a:rPr lang="es-DO" dirty="0" smtClean="0"/>
              <a:t>Con las fechas</a:t>
            </a:r>
          </a:p>
          <a:p>
            <a:pPr algn="ctr"/>
            <a:r>
              <a:rPr lang="es-DO" dirty="0" smtClean="0"/>
              <a:t>limites para</a:t>
            </a:r>
          </a:p>
          <a:p>
            <a:pPr algn="ctr"/>
            <a:r>
              <a:rPr lang="es-DO" dirty="0" smtClean="0"/>
              <a:t>Someter</a:t>
            </a:r>
          </a:p>
          <a:p>
            <a:pPr algn="ctr"/>
            <a:r>
              <a:rPr lang="es-DO" dirty="0" smtClean="0"/>
              <a:t>la aplicación.</a:t>
            </a:r>
          </a:p>
          <a:p>
            <a:pPr algn="ctr"/>
            <a:endParaRPr lang="es-DO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48006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371600"/>
          </a:xfrm>
        </p:spPr>
        <p:txBody>
          <a:bodyPr>
            <a:noAutofit/>
          </a:bodyPr>
          <a:lstStyle/>
          <a:p>
            <a:pPr algn="ctr"/>
            <a:r>
              <a:rPr lang="es-DO" sz="2800" b="1" dirty="0" smtClean="0"/>
              <a:t>CUIDADO! </a:t>
            </a:r>
            <a:r>
              <a:rPr lang="es-DO" sz="2800" dirty="0" smtClean="0"/>
              <a:t/>
            </a:r>
            <a:br>
              <a:rPr lang="es-DO" sz="2800" dirty="0" smtClean="0"/>
            </a:br>
            <a:r>
              <a:rPr lang="es-DO" sz="2800" dirty="0" smtClean="0"/>
              <a:t>Una vez vence el plazo no podrás someter la solicitud.  Ten siempre presente las fechas límite</a:t>
            </a:r>
            <a:endParaRPr lang="es-DO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3200400"/>
            <a:ext cx="198120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En esta página podrás encontrar</a:t>
            </a:r>
          </a:p>
          <a:p>
            <a:r>
              <a:rPr lang="es-DO" dirty="0" smtClean="0"/>
              <a:t>las fechas limite para presentar </a:t>
            </a:r>
          </a:p>
          <a:p>
            <a:r>
              <a:rPr lang="es-DO" dirty="0" smtClean="0"/>
              <a:t>la solicitud de ayuda FAFSA. </a:t>
            </a:r>
          </a:p>
          <a:p>
            <a:r>
              <a:rPr lang="es-DO" dirty="0" smtClean="0"/>
              <a:t>(Cada año las fechas cambian).</a:t>
            </a:r>
            <a:endParaRPr lang="es-DO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886200" y="38862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962400" y="39624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D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¡ES IMPORTANTE!</a:t>
            </a:r>
            <a:endParaRPr lang="es-D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DO" dirty="0" smtClean="0"/>
              <a:t>Completar todo el proceso.</a:t>
            </a:r>
          </a:p>
          <a:p>
            <a:r>
              <a:rPr lang="es-DO" dirty="0" smtClean="0"/>
              <a:t>Seguir paso a paso las instrucciones.</a:t>
            </a:r>
          </a:p>
          <a:p>
            <a:r>
              <a:rPr lang="es-DO" dirty="0" smtClean="0"/>
              <a:t>Buscar ayuda si tienes dudas.</a:t>
            </a:r>
          </a:p>
          <a:p>
            <a:r>
              <a:rPr lang="es-DO" dirty="0" smtClean="0"/>
              <a:t>No olvidarte de las fechas limites.</a:t>
            </a:r>
          </a:p>
          <a:p>
            <a:r>
              <a:rPr lang="es-DO" dirty="0" smtClean="0"/>
              <a:t>Proveer la información correcta.</a:t>
            </a:r>
          </a:p>
          <a:p>
            <a:r>
              <a:rPr lang="es-DO" dirty="0" smtClean="0"/>
              <a:t>Mantener copia de todos los documentos.</a:t>
            </a:r>
          </a:p>
          <a:p>
            <a:r>
              <a:rPr lang="es-DO" dirty="0" smtClean="0"/>
              <a:t>Darle seguimiento.</a:t>
            </a:r>
          </a:p>
          <a:p>
            <a:r>
              <a:rPr lang="es-DO" dirty="0" smtClean="0"/>
              <a:t>Verificar con la universidad que la información fue recibida y procesada.</a:t>
            </a:r>
          </a:p>
          <a:p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 smtClean="0"/>
              <a:t>Necesitas el código federal</a:t>
            </a:r>
            <a:br>
              <a:rPr lang="es-DO" dirty="0" smtClean="0"/>
            </a:br>
            <a:r>
              <a:rPr lang="es-DO" dirty="0" smtClean="0"/>
              <a:t>FDU (</a:t>
            </a:r>
            <a:r>
              <a:rPr lang="en-US" b="1" dirty="0" smtClean="0"/>
              <a:t>002607)</a:t>
            </a:r>
            <a:endParaRPr lang="es-D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77000" y="3429000"/>
            <a:ext cx="209961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DO" dirty="0" smtClean="0"/>
              <a:t>La fecha varia según </a:t>
            </a:r>
          </a:p>
          <a:p>
            <a:r>
              <a:rPr lang="es-DO" dirty="0" smtClean="0"/>
              <a:t>el año académico.</a:t>
            </a:r>
            <a:endParaRPr lang="es-DO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572000"/>
            <a:ext cx="24749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DO" dirty="0" smtClean="0"/>
              <a:t>Debes  buscar el </a:t>
            </a:r>
          </a:p>
          <a:p>
            <a:r>
              <a:rPr lang="es-DO" dirty="0" smtClean="0"/>
              <a:t>código de la universidad.</a:t>
            </a:r>
            <a:endParaRPr lang="es-DO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rot="10800000" flipV="1">
            <a:off x="5410200" y="3752166"/>
            <a:ext cx="1066800" cy="21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>
            <a:off x="5410200" y="4648200"/>
            <a:ext cx="1143000" cy="246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2971800"/>
            <a:ext cx="175260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Puedes obviar esta pagina,  el código de </a:t>
            </a:r>
          </a:p>
          <a:p>
            <a:r>
              <a:rPr lang="es-DO" dirty="0" smtClean="0"/>
              <a:t>FDU ya ha sido proporcionado.</a:t>
            </a: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Utiliza la barra de la derecha para repasar los pasos que debes seguir.</a:t>
            </a:r>
            <a:endParaRPr lang="es-DO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 Brace 7"/>
          <p:cNvSpPr/>
          <p:nvPr/>
        </p:nvSpPr>
        <p:spPr>
          <a:xfrm>
            <a:off x="685800" y="3200400"/>
            <a:ext cx="762000" cy="22860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98080" cy="1143000"/>
          </a:xfrm>
        </p:spPr>
        <p:txBody>
          <a:bodyPr/>
          <a:lstStyle/>
          <a:p>
            <a:r>
              <a:rPr lang="es-DO" dirty="0" smtClean="0"/>
              <a:t>Paso #2  Llenar la FAFSA</a:t>
            </a:r>
            <a:endParaRPr lang="es-D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3505200"/>
            <a:ext cx="2286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Haz clic donde dice</a:t>
            </a:r>
          </a:p>
          <a:p>
            <a:r>
              <a:rPr lang="es-DO" dirty="0" smtClean="0"/>
              <a:t>COMENZAR para </a:t>
            </a:r>
          </a:p>
          <a:p>
            <a:r>
              <a:rPr lang="es-DO" dirty="0" smtClean="0"/>
              <a:t>que inicies el proceso.</a:t>
            </a:r>
            <a:endParaRPr lang="es-DO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876800" y="41148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s-DO" sz="3200" dirty="0" smtClean="0"/>
              <a:t>Debes seleccionar el curso académico. </a:t>
            </a:r>
            <a:br>
              <a:rPr lang="es-DO" sz="3200" dirty="0" smtClean="0"/>
            </a:br>
            <a:r>
              <a:rPr lang="es-DO" sz="3200" dirty="0" smtClean="0"/>
              <a:t>Recuerda que el curso académico varia cada año.</a:t>
            </a:r>
            <a:endParaRPr lang="es-DO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4419600"/>
            <a:ext cx="129540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Selecciona el Curso Académico.  Haz clic en siguiente.</a:t>
            </a:r>
            <a:endParaRPr lang="es-DO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76800" y="5105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47888" cy="1143000"/>
          </a:xfrm>
        </p:spPr>
        <p:txBody>
          <a:bodyPr>
            <a:normAutofit fontScale="90000"/>
          </a:bodyPr>
          <a:lstStyle/>
          <a:p>
            <a:r>
              <a:rPr lang="es-DO" sz="2400" dirty="0" smtClean="0"/>
              <a:t>Para poder llenar la FAFSA necesitas los documento de las lista que imprimiste en el Paso #</a:t>
            </a:r>
            <a:r>
              <a:rPr lang="es-DO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s-DO" sz="2400" dirty="0" smtClean="0"/>
              <a:t>, lee cuidadosamente esta sección y prosigue con el paso siguiente.</a:t>
            </a:r>
            <a:endParaRPr lang="es-DO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14478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4724400"/>
            <a:ext cx="187262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DO" dirty="0" smtClean="0"/>
              <a:t>Después de haber</a:t>
            </a:r>
          </a:p>
          <a:p>
            <a:r>
              <a:rPr lang="es-DO" dirty="0" smtClean="0"/>
              <a:t> leído selecciona </a:t>
            </a:r>
          </a:p>
          <a:p>
            <a:r>
              <a:rPr lang="es-DO" dirty="0" smtClean="0"/>
              <a:t>SIGUIENTE.</a:t>
            </a:r>
            <a:endParaRPr lang="es-DO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10200" y="5105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DO" sz="2800" dirty="0" smtClean="0"/>
              <a:t>Iniciar la sesión</a:t>
            </a:r>
            <a:br>
              <a:rPr lang="es-DO" sz="2800" dirty="0" smtClean="0"/>
            </a:br>
            <a:r>
              <a:rPr lang="es-DO" sz="2800" dirty="0" smtClean="0"/>
              <a:t>En esta parte de la aplicación usted</a:t>
            </a:r>
            <a:br>
              <a:rPr lang="es-DO" sz="2800" dirty="0" smtClean="0"/>
            </a:br>
            <a:r>
              <a:rPr lang="es-DO" sz="2800" dirty="0" smtClean="0"/>
              <a:t>proveerá sus datos personales.</a:t>
            </a:r>
            <a:endParaRPr lang="es-DO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706" y="15240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3810000"/>
            <a:ext cx="17526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Si tienes dudas podrás buscar orientación en esta sección.</a:t>
            </a:r>
            <a:endParaRPr lang="es-DO" dirty="0"/>
          </a:p>
        </p:txBody>
      </p:sp>
      <p:sp>
        <p:nvSpPr>
          <p:cNvPr id="8" name="Left Brace 7"/>
          <p:cNvSpPr/>
          <p:nvPr/>
        </p:nvSpPr>
        <p:spPr>
          <a:xfrm>
            <a:off x="1219200" y="3276600"/>
            <a:ext cx="304800" cy="1676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TextBox 8"/>
          <p:cNvSpPr txBox="1"/>
          <p:nvPr/>
        </p:nvSpPr>
        <p:spPr>
          <a:xfrm>
            <a:off x="152400" y="3429000"/>
            <a:ext cx="1143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Datos del Estudiante</a:t>
            </a:r>
            <a:endParaRPr lang="es-DO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5334000"/>
            <a:ext cx="281940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/>
              <a:t>Después de terminar de introducir la información solicitada haz clic en SIGUIENTE.</a:t>
            </a:r>
            <a:endParaRPr lang="es-DO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191000" y="5105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105400" y="3886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2362200"/>
            <a:ext cx="3276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dirty="0" smtClean="0"/>
              <a:t>En esta parte puedes observar la lista de información que tendrás que proveer.</a:t>
            </a:r>
            <a:endParaRPr lang="es-DO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733800" y="25146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anchor="ctr"/>
          <a:lstStyle/>
          <a:p>
            <a:pPr algn="ctr"/>
            <a:r>
              <a:rPr lang="es-D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A SEGUIR</a:t>
            </a:r>
            <a:endParaRPr lang="es-D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34400" cy="1219200"/>
          </a:xfrm>
        </p:spPr>
        <p:txBody>
          <a:bodyPr>
            <a:normAutofit fontScale="77500" lnSpcReduction="20000"/>
          </a:bodyPr>
          <a:lstStyle/>
          <a:p>
            <a:r>
              <a:rPr lang="es-DO" sz="2800" dirty="0" smtClean="0"/>
              <a:t>1. </a:t>
            </a:r>
            <a:r>
              <a:rPr lang="es-DO" sz="2400" dirty="0" smtClean="0"/>
              <a:t>Debes familiarizarte con el proceso.</a:t>
            </a:r>
          </a:p>
          <a:p>
            <a:r>
              <a:rPr lang="es-DO" sz="2800" dirty="0" smtClean="0"/>
              <a:t>2. </a:t>
            </a:r>
            <a:r>
              <a:rPr lang="es-DO" sz="2300" dirty="0" smtClean="0"/>
              <a:t>Entra a la pagina de la universidad </a:t>
            </a:r>
            <a:r>
              <a:rPr lang="es-DO" sz="2300" dirty="0" smtClean="0">
                <a:hlinkClick r:id="rId2"/>
              </a:rPr>
              <a:t>www.fdu.edu</a:t>
            </a:r>
            <a:r>
              <a:rPr lang="es-DO" sz="2300" dirty="0" smtClean="0"/>
              <a:t>, y haz clic en “</a:t>
            </a:r>
            <a:r>
              <a:rPr lang="es-DO" sz="2300" dirty="0" err="1" smtClean="0"/>
              <a:t>Direct</a:t>
            </a:r>
            <a:r>
              <a:rPr lang="es-DO" sz="2300" dirty="0" smtClean="0"/>
              <a:t> </a:t>
            </a:r>
            <a:r>
              <a:rPr lang="es-DO" sz="2300" dirty="0" err="1" smtClean="0"/>
              <a:t>Loans</a:t>
            </a:r>
            <a:r>
              <a:rPr lang="es-DO" sz="2300" dirty="0" smtClean="0"/>
              <a:t> at FDU”.  Serás automáticamente transportado a otra página donde encontrarás el enlace para empezar el proceso de AYUDA FINANCIERA (</a:t>
            </a:r>
            <a:r>
              <a:rPr lang="es-DO" sz="2300" dirty="0" err="1" smtClean="0"/>
              <a:t>Financial</a:t>
            </a:r>
            <a:r>
              <a:rPr lang="es-DO" sz="2300" dirty="0" smtClean="0"/>
              <a:t> </a:t>
            </a:r>
            <a:r>
              <a:rPr lang="es-DO" sz="2300" dirty="0" err="1" smtClean="0"/>
              <a:t>Aid</a:t>
            </a:r>
            <a:r>
              <a:rPr lang="es-DO" sz="2300" dirty="0" smtClean="0"/>
              <a:t>).</a:t>
            </a:r>
            <a:endParaRPr lang="es-DO" sz="2400" dirty="0" smtClean="0"/>
          </a:p>
          <a:p>
            <a:pPr>
              <a:buNone/>
            </a:pPr>
            <a:endParaRPr lang="es-DO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5505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867400" y="44196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4114800"/>
            <a:ext cx="10668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sz="1200" dirty="0" smtClean="0"/>
              <a:t>Haz Clic en </a:t>
            </a:r>
            <a:r>
              <a:rPr lang="es-DO" sz="1200" dirty="0" err="1" smtClean="0"/>
              <a:t>Direct</a:t>
            </a:r>
            <a:r>
              <a:rPr lang="es-DO" sz="1200" dirty="0" smtClean="0"/>
              <a:t> </a:t>
            </a:r>
            <a:r>
              <a:rPr lang="es-DO" sz="1200" dirty="0" err="1" smtClean="0"/>
              <a:t>Loans</a:t>
            </a:r>
            <a:r>
              <a:rPr lang="es-DO" sz="1200" dirty="0" smtClean="0"/>
              <a:t>  </a:t>
            </a:r>
          </a:p>
          <a:p>
            <a:pPr algn="ctr"/>
            <a:r>
              <a:rPr lang="es-DO" sz="1200" dirty="0" smtClean="0"/>
              <a:t>at FDU.</a:t>
            </a:r>
            <a:endParaRPr lang="es-D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>
            <a:noAutofit/>
          </a:bodyPr>
          <a:lstStyle/>
          <a:p>
            <a:r>
              <a:rPr lang="es-DO" sz="2800" dirty="0" smtClean="0"/>
              <a:t>En esta pagina podrás acezar directamente el          portal de internet e iniciar el proceso de tu ayuda financiera(</a:t>
            </a:r>
            <a:r>
              <a:rPr lang="es-DO" sz="2800" dirty="0" err="1" smtClean="0"/>
              <a:t>fafsa</a:t>
            </a:r>
            <a:r>
              <a:rPr lang="es-DO" sz="2800" dirty="0" smtClean="0"/>
              <a:t>). </a:t>
            </a:r>
            <a:endParaRPr lang="es-D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94360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371600" y="28194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590800"/>
            <a:ext cx="1371600" cy="13388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300" dirty="0" smtClean="0"/>
              <a:t>Haz clic en </a:t>
            </a:r>
            <a:r>
              <a:rPr lang="es-DO" sz="1600" dirty="0" smtClean="0">
                <a:hlinkClick r:id="rId3"/>
              </a:rPr>
              <a:t>www.fafsa.gov</a:t>
            </a:r>
            <a:r>
              <a:rPr lang="es-DO" sz="1600" dirty="0" smtClean="0"/>
              <a:t>  </a:t>
            </a:r>
            <a:r>
              <a:rPr lang="es-DO" sz="1300" dirty="0" smtClean="0"/>
              <a:t>este enlace te llevará a empezar tu proceso de Ayuda Financiera</a:t>
            </a:r>
            <a:endParaRPr lang="es-DO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>
            <a:noAutofit/>
          </a:bodyPr>
          <a:lstStyle/>
          <a:p>
            <a:r>
              <a:rPr lang="es-DO" sz="2000" dirty="0" smtClean="0"/>
              <a:t>Esta es la primera parte de la ayuda Financiera Federal para Estudiantes.  Selecciona donde dice español y podrás empezar el proceso en tu idioma.  Estos tres pasos son </a:t>
            </a:r>
            <a:r>
              <a:rPr lang="es-DO" sz="2000" dirty="0" err="1" smtClean="0"/>
              <a:t>escenciales</a:t>
            </a:r>
            <a:r>
              <a:rPr lang="es-DO" sz="2000" dirty="0" smtClean="0"/>
              <a:t> ya que te ayudará a </a:t>
            </a:r>
            <a:r>
              <a:rPr lang="es-DO" sz="2000" u="sng" dirty="0" smtClean="0"/>
              <a:t>familiarizarte</a:t>
            </a:r>
            <a:r>
              <a:rPr lang="es-DO" sz="2000" dirty="0" smtClean="0"/>
              <a:t> antes de iniciar el proceso de aplicación de FAFSA.</a:t>
            </a:r>
            <a:endParaRPr lang="es-DO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5257800" y="31242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3962400"/>
            <a:ext cx="129540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/>
              <a:t>Primero haz clic en donde dice Español.</a:t>
            </a:r>
            <a:endParaRPr lang="es-DO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3657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3352800"/>
            <a:ext cx="144780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/>
              <a:t>Segundo haz clic en la sección </a:t>
            </a:r>
            <a:r>
              <a:rPr lang="es-DO" sz="14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s-DO" sz="1400" dirty="0" smtClean="0"/>
              <a:t> para que puedas iniciar el primero de los 3 pasos a seguir.</a:t>
            </a:r>
            <a:endParaRPr lang="es-D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s-DO" sz="2400" dirty="0" smtClean="0"/>
              <a:t>Antes de empezar, es importante que lea y se </a:t>
            </a:r>
            <a:r>
              <a:rPr lang="es-DO" sz="2400" u="sng" dirty="0" smtClean="0"/>
              <a:t>familiarice </a:t>
            </a:r>
            <a:r>
              <a:rPr lang="es-DO" sz="2400" dirty="0" smtClean="0"/>
              <a:t>con los documentos que necesita tener a mano, clave de acceso y fecha limite para concluir el proceso.</a:t>
            </a:r>
            <a:endParaRPr lang="es-D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96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77000" y="3429000"/>
            <a:ext cx="13716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200" dirty="0" smtClean="0"/>
              <a:t>Qué documentos necesito? Los tengo todos?  Haz clic  en esta sección y obtendrás una lista de los documentos solicitados antes de empezar. </a:t>
            </a:r>
            <a:endParaRPr lang="es-DO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038600" y="35052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1295400"/>
          </a:xfrm>
        </p:spPr>
        <p:txBody>
          <a:bodyPr>
            <a:noAutofit/>
          </a:bodyPr>
          <a:lstStyle/>
          <a:p>
            <a:r>
              <a:rPr lang="es-DO" sz="2800" dirty="0" smtClean="0"/>
              <a:t>Puedes imprimir la lista de Documentos Necesarios. </a:t>
            </a:r>
            <a:br>
              <a:rPr lang="es-DO" sz="2800" dirty="0" smtClean="0"/>
            </a:br>
            <a:r>
              <a:rPr lang="es-DO" sz="2800" dirty="0" smtClean="0"/>
              <a:t> Te será de utilidad para aclarar tus dudas de cuales documentos necesitas antes de llenar la FAFSA.</a:t>
            </a:r>
            <a:endParaRPr lang="es-DO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4267200" y="24384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2667000"/>
            <a:ext cx="10668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dirty="0" smtClean="0"/>
              <a:t>Imprimir Pagina.   </a:t>
            </a:r>
            <a:endParaRPr lang="es-DO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2667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3124200"/>
            <a:ext cx="16002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200" dirty="0" smtClean="0"/>
              <a:t>Después que hayas impreso la página con la lista de documentos y tengas los mismos, pasarás al siguiente proceso.  Haz clic donde dice planilla de preparación para FAFSA en la Web  </a:t>
            </a:r>
            <a:endParaRPr lang="es-D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43000"/>
          </a:xfrm>
        </p:spPr>
        <p:txBody>
          <a:bodyPr>
            <a:noAutofit/>
          </a:bodyPr>
          <a:lstStyle/>
          <a:p>
            <a:r>
              <a:rPr lang="es-DO" sz="2000" dirty="0" smtClean="0"/>
              <a:t>Es importante que te prepares,  por eso cada paso es explicado; el omitir uno de los paso retrasará el que puedas recibir la ayuda a tiempo o que pierdas el derecho a recibirla por terminarla después de la fecha límite.</a:t>
            </a:r>
            <a:endParaRPr lang="es-DO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5334000" y="33528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3124200"/>
            <a:ext cx="2286000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600" dirty="0" smtClean="0"/>
              <a:t>Haz clic en esta sección para que puedas abrir e imprimir la planilla de preparación.  Esta planilla te servirá como plantilla de prueba antes de introducir los datos electrónicamente.</a:t>
            </a:r>
            <a:endParaRPr lang="es-DO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438400" y="4038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743200" y="4267200"/>
            <a:ext cx="3124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4800600"/>
            <a:ext cx="16764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/>
              <a:t>Tienes la opción de imprimir o grabar el formulario a color o blanco y negro.</a:t>
            </a:r>
            <a:endParaRPr lang="es-D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98080" cy="1143000"/>
          </a:xfrm>
        </p:spPr>
        <p:txBody>
          <a:bodyPr/>
          <a:lstStyle/>
          <a:p>
            <a:r>
              <a:rPr lang="es-DO" dirty="0" smtClean="0"/>
              <a:t>Situación de dependencia</a:t>
            </a:r>
            <a:endParaRPr lang="es-D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5715000" y="37338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0"/>
          </p:cNvCxnSpPr>
          <p:nvPr/>
        </p:nvCxnSpPr>
        <p:spPr>
          <a:xfrm rot="5400000" flipH="1" flipV="1">
            <a:off x="1047750" y="4019550"/>
            <a:ext cx="3048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4267200"/>
            <a:ext cx="2286000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4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s-DO" sz="1400" dirty="0" smtClean="0"/>
              <a:t>. Haz clic en esta sección, deberás contestar algunas preguntas que determinarán si eres o no dependiente. (Un dependiente es aquel que obtiene su sustento de sus padres, abuelos, o tutor.)</a:t>
            </a:r>
            <a:endParaRPr lang="es-DO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1447800" cy="16927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1300" dirty="0" smtClean="0"/>
              <a:t>Automáticamente después que termines el paso </a:t>
            </a:r>
            <a:r>
              <a:rPr lang="es-DO" sz="13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s-DO" sz="1300" dirty="0" smtClean="0">
                <a:latin typeface="+mj-lt"/>
                <a:cs typeface="Courier New" pitchFamily="49" charset="0"/>
              </a:rPr>
              <a:t> pasarás a la determinación si tienes o no derecho a la ayuda estudiantil.</a:t>
            </a:r>
            <a:r>
              <a:rPr lang="es-DO" sz="1300" dirty="0" smtClean="0"/>
              <a:t> </a:t>
            </a:r>
            <a:endParaRPr lang="es-DO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373</TotalTime>
  <Words>981</Words>
  <Application>Microsoft Office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AYUDA FINANCIERA</vt:lpstr>
      <vt:lpstr>¡ES IMPORTANTE!</vt:lpstr>
      <vt:lpstr>PASOS A SEGUIR</vt:lpstr>
      <vt:lpstr>En esta pagina podrás acezar directamente el          portal de internet e iniciar el proceso de tu ayuda financiera(fafsa). </vt:lpstr>
      <vt:lpstr>Esta es la primera parte de la ayuda Financiera Federal para Estudiantes.  Selecciona donde dice español y podrás empezar el proceso en tu idioma.  Estos tres pasos son escenciales ya que te ayudará a familiarizarte antes de iniciar el proceso de aplicación de FAFSA.</vt:lpstr>
      <vt:lpstr>Antes de empezar, es importante que lea y se familiarice con los documentos que necesita tener a mano, clave de acceso y fecha limite para concluir el proceso.</vt:lpstr>
      <vt:lpstr>Puedes imprimir la lista de Documentos Necesarios.   Te será de utilidad para aclarar tus dudas de cuales documentos necesitas antes de llenar la FAFSA.</vt:lpstr>
      <vt:lpstr>Es importante que te prepares,  por eso cada paso es explicado; el omitir uno de los paso retrasará el que puedas recibir la ayuda a tiempo o que pierdas el derecho a recibirla por terminarla después de la fecha límite.</vt:lpstr>
      <vt:lpstr>Situación de dependencia</vt:lpstr>
      <vt:lpstr>Es importante que entiendas todos los requisitos para ser elegible a FAFSA.  De no ser elegible podrías tener derecho a otros tipos de ayuda.</vt:lpstr>
      <vt:lpstr>Formulario para determinar ingresos familiares.</vt:lpstr>
      <vt:lpstr>¿ Cómo debo firmar un  documento electrónico?</vt:lpstr>
      <vt:lpstr>¿ COMO PUEDO OBTENER AYUDA?  Puedes hacerlo en la pagina de servicio al cliente en la pagina de FAFSA, también puede llamar al numero gratuito (800) 433-3243.  También puedes visitar la oficina de Ayuda Financiera (Financial Aid) de la universidad.</vt:lpstr>
      <vt:lpstr>PIN PIN= Numero de Identificación Personal.   Este numero es esencial para poder llenar la FAFSA electrónicamente. Sin este numero no podrás iniciar el proceso. </vt:lpstr>
      <vt:lpstr>Este portal es tu enlace para obtener tu PIN</vt:lpstr>
      <vt:lpstr>Slide 16</vt:lpstr>
      <vt:lpstr>Slide 17</vt:lpstr>
      <vt:lpstr>Tómate tu tiempo.  Si tienes dudas pide ayuda.  </vt:lpstr>
      <vt:lpstr>CUIDADO!  Una vez vence el plazo no podrás someter la solicitud.  Ten siempre presente las fechas límite</vt:lpstr>
      <vt:lpstr>Necesitas el código federal FDU (002607)</vt:lpstr>
      <vt:lpstr>Utiliza la barra de la derecha para repasar los pasos que debes seguir.</vt:lpstr>
      <vt:lpstr>Paso #2  Llenar la FAFSA</vt:lpstr>
      <vt:lpstr>Debes seleccionar el curso académico.  Recuerda que el curso académico varia cada año.</vt:lpstr>
      <vt:lpstr>Para poder llenar la FAFSA necesitas los documento de las lista que imprimiste en el Paso #1, lee cuidadosamente esta sección y prosigue con el paso siguiente.</vt:lpstr>
      <vt:lpstr>Iniciar la sesión En esta parte de la aplicación usted proveerá sus datos personales.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 FINANCIERA</dc:title>
  <dc:creator>HP Authorized Customer</dc:creator>
  <cp:lastModifiedBy>FDUUSER</cp:lastModifiedBy>
  <cp:revision>41</cp:revision>
  <dcterms:created xsi:type="dcterms:W3CDTF">2010-11-26T22:19:31Z</dcterms:created>
  <dcterms:modified xsi:type="dcterms:W3CDTF">2011-02-18T16:46:38Z</dcterms:modified>
</cp:coreProperties>
</file>