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1"/>
  </p:sldMasterIdLst>
  <p:notesMasterIdLst>
    <p:notesMasterId r:id="rId24"/>
  </p:notesMasterIdLst>
  <p:sldIdLst>
    <p:sldId id="256" r:id="rId2"/>
    <p:sldId id="257" r:id="rId3"/>
    <p:sldId id="272" r:id="rId4"/>
    <p:sldId id="273" r:id="rId5"/>
    <p:sldId id="270" r:id="rId6"/>
    <p:sldId id="258" r:id="rId7"/>
    <p:sldId id="259" r:id="rId8"/>
    <p:sldId id="260" r:id="rId9"/>
    <p:sldId id="274" r:id="rId10"/>
    <p:sldId id="261" r:id="rId11"/>
    <p:sldId id="262" r:id="rId12"/>
    <p:sldId id="263" r:id="rId13"/>
    <p:sldId id="264" r:id="rId14"/>
    <p:sldId id="267" r:id="rId15"/>
    <p:sldId id="266" r:id="rId16"/>
    <p:sldId id="275" r:id="rId17"/>
    <p:sldId id="276" r:id="rId18"/>
    <p:sldId id="265" r:id="rId19"/>
    <p:sldId id="268" r:id="rId20"/>
    <p:sldId id="269" r:id="rId21"/>
    <p:sldId id="271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2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8"/>
      <c:rotY val="155"/>
      <c:depthPercent val="12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College Graduation Rate</c:v>
                </c:pt>
              </c:strCache>
            </c:strRef>
          </c:tx>
          <c:spPr>
            <a:gradFill flip="none" rotWithShape="1">
              <a:gsLst>
                <a:gs pos="0">
                  <a:srgbClr val="BBD2EE"/>
                </a:gs>
                <a:gs pos="50000">
                  <a:srgbClr val="1D91B1">
                    <a:shade val="67500"/>
                    <a:satMod val="115000"/>
                  </a:srgbClr>
                </a:gs>
                <a:gs pos="100000">
                  <a:srgbClr val="1D91B1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effectLst>
              <a:outerShdw blurRad="50800" dist="38100" dir="2700000" algn="ctr" rotWithShape="0">
                <a:srgbClr val="000000">
                  <a:alpha val="4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0.0252087074641988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0208228576691072"/>
                  <c:y val="-0.008453901817053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0105103922820458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00292397660818718"/>
                  <c:y val="-0.005635786623793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0131578947368421"/>
                  <c:y val="0.002817893311896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rgbClr val="1D91B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American Indian</c:v>
                </c:pt>
                <c:pt idx="1">
                  <c:v>Asian</c:v>
                </c:pt>
                <c:pt idx="2">
                  <c:v>Hispanic</c:v>
                </c:pt>
                <c:pt idx="3">
                  <c:v>Black</c:v>
                </c:pt>
                <c:pt idx="4">
                  <c:v>White</c:v>
                </c:pt>
                <c:pt idx="5">
                  <c:v>All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0.46</c:v>
                </c:pt>
                <c:pt idx="1">
                  <c:v>0.670000000000001</c:v>
                </c:pt>
                <c:pt idx="2">
                  <c:v>0.49</c:v>
                </c:pt>
                <c:pt idx="3">
                  <c:v>0.48</c:v>
                </c:pt>
                <c:pt idx="4">
                  <c:v>0.660000000000001</c:v>
                </c:pt>
                <c:pt idx="5">
                  <c:v>0.610000000000001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22695544"/>
        <c:axId val="2122698552"/>
        <c:axId val="0"/>
      </c:bar3DChart>
      <c:catAx>
        <c:axId val="21226955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122698552"/>
        <c:crosses val="autoZero"/>
        <c:auto val="1"/>
        <c:lblAlgn val="ctr"/>
        <c:lblOffset val="100"/>
        <c:noMultiLvlLbl val="0"/>
      </c:catAx>
      <c:valAx>
        <c:axId val="2122698552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1226955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8"/>
      <c:rotY val="155"/>
      <c:depthPercent val="12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Remediation Rate</c:v>
                </c:pt>
              </c:strCache>
            </c:strRef>
          </c:tx>
          <c:spPr>
            <a:gradFill flip="none" rotWithShape="1">
              <a:gsLst>
                <a:gs pos="0">
                  <a:srgbClr val="BBD2EE"/>
                </a:gs>
                <a:gs pos="50000">
                  <a:srgbClr val="1D91B1">
                    <a:shade val="67500"/>
                    <a:satMod val="115000"/>
                  </a:srgbClr>
                </a:gs>
                <a:gs pos="100000">
                  <a:srgbClr val="1D91B1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effectLst>
              <a:outerShdw blurRad="50800" dist="38100" dir="2700000" algn="ctr" rotWithShape="0">
                <a:srgbClr val="000000">
                  <a:alpha val="4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0.0252087074641988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0208228576691072"/>
                  <c:y val="-0.008453901817053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0105103922820458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rgbClr val="1D91B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Reading, Writing or Math</c:v>
                </c:pt>
                <c:pt idx="1">
                  <c:v>Math</c:v>
                </c:pt>
                <c:pt idx="2">
                  <c:v>Writing</c:v>
                </c:pt>
                <c:pt idx="3">
                  <c:v>Reading 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0.28</c:v>
                </c:pt>
                <c:pt idx="1">
                  <c:v>0.22</c:v>
                </c:pt>
                <c:pt idx="2">
                  <c:v>0.14</c:v>
                </c:pt>
                <c:pt idx="3">
                  <c:v>0.11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22463432"/>
        <c:axId val="2122466440"/>
        <c:axId val="0"/>
      </c:bar3DChart>
      <c:catAx>
        <c:axId val="21224634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122466440"/>
        <c:crosses val="autoZero"/>
        <c:auto val="1"/>
        <c:lblAlgn val="ctr"/>
        <c:lblOffset val="100"/>
        <c:noMultiLvlLbl val="0"/>
      </c:catAx>
      <c:valAx>
        <c:axId val="2122466440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1224634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8"/>
      <c:rotY val="10"/>
      <c:depthPercent val="12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flip="none" rotWithShape="1">
              <a:gsLst>
                <a:gs pos="0">
                  <a:srgbClr val="BBD2EE"/>
                </a:gs>
                <a:gs pos="50000">
                  <a:srgbClr val="1D91B1">
                    <a:shade val="67500"/>
                    <a:satMod val="115000"/>
                  </a:srgbClr>
                </a:gs>
                <a:gs pos="100000">
                  <a:srgbClr val="1D91B1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effectLst>
              <a:outerShdw blurRad="50800" dist="38100" dir="2700000" algn="ctr" rotWithShape="0">
                <a:srgbClr val="000000">
                  <a:alpha val="4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0.00181689459870148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00181700971589078"/>
                  <c:y val="-0.01127179512894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00410945342358521"/>
                  <c:y val="-0.01408946655948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00292397660818715"/>
                  <c:y val="-0.02254314649517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0043859649122807"/>
                  <c:y val="-0.02817893311896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rgbClr val="1D91B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9th Graders</c:v>
                </c:pt>
                <c:pt idx="1">
                  <c:v>Graduate High School in 4 Years</c:v>
                </c:pt>
                <c:pt idx="2">
                  <c:v>Enroll in College In the Fall</c:v>
                </c:pt>
                <c:pt idx="3">
                  <c:v>Still Enrolled Sophomore Year of College</c:v>
                </c:pt>
                <c:pt idx="4">
                  <c:v>Earn a College Degree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100.0</c:v>
                </c:pt>
                <c:pt idx="1">
                  <c:v>82.0</c:v>
                </c:pt>
                <c:pt idx="2">
                  <c:v>58.0</c:v>
                </c:pt>
                <c:pt idx="3">
                  <c:v>41.0</c:v>
                </c:pt>
                <c:pt idx="4">
                  <c:v>22.0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22514568"/>
        <c:axId val="2122517576"/>
        <c:axId val="0"/>
      </c:bar3DChart>
      <c:catAx>
        <c:axId val="21225145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122517576"/>
        <c:crosses val="autoZero"/>
        <c:auto val="1"/>
        <c:lblAlgn val="ctr"/>
        <c:lblOffset val="100"/>
        <c:noMultiLvlLbl val="0"/>
      </c:catAx>
      <c:valAx>
        <c:axId val="2122517576"/>
        <c:scaling>
          <c:orientation val="minMax"/>
        </c:scaling>
        <c:delete val="0"/>
        <c:axPos val="l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122514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8"/>
      <c:rotY val="0"/>
      <c:depthPercent val="120"/>
      <c:rAngAx val="0"/>
      <c:perspective val="20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41253687315634"/>
          <c:y val="0.000383278409857333"/>
          <c:w val="0.732231900216013"/>
          <c:h val="0.87779419291745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Unemployment Rate</c:v>
                </c:pt>
              </c:strCache>
            </c:strRef>
          </c:tx>
          <c:spPr>
            <a:gradFill flip="none" rotWithShape="1">
              <a:gsLst>
                <a:gs pos="0">
                  <a:srgbClr val="BBD2EE"/>
                </a:gs>
                <a:gs pos="50000">
                  <a:srgbClr val="263685">
                    <a:shade val="67500"/>
                    <a:satMod val="115000"/>
                  </a:srgbClr>
                </a:gs>
                <a:gs pos="100000">
                  <a:srgbClr val="263685">
                    <a:shade val="100000"/>
                    <a:satMod val="115000"/>
                  </a:srgbClr>
                </a:gs>
              </a:gsLst>
              <a:lin ang="2700000" scaled="0"/>
              <a:tileRect/>
            </a:gradFill>
            <a:effectLst>
              <a:outerShdw blurRad="50800" dist="38100" dir="2700000" algn="ctr" rotWithShape="0">
                <a:srgbClr val="000000">
                  <a:alpha val="4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0.00439853204190184"/>
                  <c:y val="-0.0021754760313485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00439864817782733"/>
                  <c:y val="-0.0051310414914157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00279039788168073"/>
                  <c:y val="9.36669177768717E-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0294985250737463"/>
                  <c:y val="-0.0084566577424142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Bachelor’s &amp; Above </c:v>
                </c:pt>
                <c:pt idx="1">
                  <c:v>Some College </c:v>
                </c:pt>
                <c:pt idx="2">
                  <c:v>HS Graduate </c:v>
                </c:pt>
                <c:pt idx="3">
                  <c:v>HS Dropout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6.0</c:v>
                </c:pt>
                <c:pt idx="1">
                  <c:v>8.0</c:v>
                </c:pt>
                <c:pt idx="2">
                  <c:v>15.0</c:v>
                </c:pt>
                <c:pt idx="3">
                  <c:v>20.0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Mean Income</c:v>
                </c:pt>
              </c:strCache>
            </c:strRef>
          </c:tx>
          <c:spPr>
            <a:gradFill>
              <a:gsLst>
                <a:gs pos="0">
                  <a:srgbClr val="DAEDEF">
                    <a:lumMod val="60000"/>
                    <a:lumOff val="40000"/>
                  </a:srgbClr>
                </a:gs>
                <a:gs pos="50000">
                  <a:srgbClr val="3B88A5"/>
                </a:gs>
              </a:gsLst>
              <a:lin ang="2700000" scaled="0"/>
            </a:gradFill>
            <a:effectLst>
              <a:outerShdw blurRad="50800" dir="2700000" algn="ctr" rotWithShape="0">
                <a:srgbClr val="000000">
                  <a:alpha val="4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0.000825958702064902"/>
                  <c:y val="0.0013177736749793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$86,329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00592688082131327"/>
                  <c:y val="-0.0042581882106529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$44,595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00308282814205749"/>
                  <c:y val="-0.0038581031734841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$37,736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0458434952268138"/>
                  <c:y val="-0.0013320889153526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$19,744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accent2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Bachelor’s &amp; Above </c:v>
                </c:pt>
                <c:pt idx="1">
                  <c:v>Some College </c:v>
                </c:pt>
                <c:pt idx="2">
                  <c:v>HS Graduate </c:v>
                </c:pt>
                <c:pt idx="3">
                  <c:v>HS Dropout </c:v>
                </c:pt>
              </c:strCache>
            </c:strRef>
          </c:cat>
          <c:val>
            <c:numRef>
              <c:f>Sheet1!$C$2:$C$5</c:f>
              <c:numCache>
                <c:formatCode>#,##0</c:formatCode>
                <c:ptCount val="4"/>
                <c:pt idx="0">
                  <c:v>86.0</c:v>
                </c:pt>
                <c:pt idx="1">
                  <c:v>45.0</c:v>
                </c:pt>
                <c:pt idx="2">
                  <c:v>38.0</c:v>
                </c:pt>
                <c:pt idx="3">
                  <c:v>20.0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126804248"/>
        <c:axId val="-2126801208"/>
        <c:axId val="0"/>
      </c:bar3DChart>
      <c:catAx>
        <c:axId val="-21268042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/>
          <a:lstStyle/>
          <a:p>
            <a:pPr>
              <a:defRPr sz="1600"/>
            </a:pPr>
            <a:endParaRPr lang="en-US"/>
          </a:p>
        </c:txPr>
        <c:crossAx val="-2126801208"/>
        <c:crosses val="autoZero"/>
        <c:auto val="1"/>
        <c:lblAlgn val="ctr"/>
        <c:lblOffset val="100"/>
        <c:noMultiLvlLbl val="0"/>
      </c:catAx>
      <c:valAx>
        <c:axId val="-21268012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-21268042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48621350428542"/>
          <c:y val="0.836712371091459"/>
          <c:w val="0.559306668524841"/>
          <c:h val="0.162953579829739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A649F-EB4D-9242-BDFB-D5480FCC1E47}" type="datetimeFigureOut">
              <a:rPr lang="en-US" smtClean="0"/>
              <a:t>8/22/13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406960-F58C-0C43-9B14-89D4EEAA6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45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06960-F58C-0C43-9B14-89D4EEAA627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17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8ADFF4-4BD4-0349-819A-3DBEFD301B17}" type="datetimeFigureOut">
              <a:rPr lang="en-US" smtClean="0"/>
              <a:pPr/>
              <a:t>8/22/13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F2864ED-520A-DD41-976F-6FFABCD897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ADFF4-4BD4-0349-819A-3DBEFD301B17}" type="datetimeFigureOut">
              <a:rPr lang="en-US" smtClean="0"/>
              <a:pPr/>
              <a:t>8/22/13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64ED-520A-DD41-976F-6FFABCD897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ADFF4-4BD4-0349-819A-3DBEFD301B17}" type="datetimeFigureOut">
              <a:rPr lang="en-US" smtClean="0"/>
              <a:pPr/>
              <a:t>8/22/13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64ED-520A-DD41-976F-6FFABCD897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ADFF4-4BD4-0349-819A-3DBEFD301B17}" type="datetimeFigureOut">
              <a:rPr lang="en-US" smtClean="0"/>
              <a:pPr/>
              <a:t>8/22/13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64ED-520A-DD41-976F-6FFABCD897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ADFF4-4BD4-0349-819A-3DBEFD301B17}" type="datetimeFigureOut">
              <a:rPr lang="en-US" smtClean="0"/>
              <a:pPr/>
              <a:t>8/22/13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64ED-520A-DD41-976F-6FFABCD897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ADFF4-4BD4-0349-819A-3DBEFD301B17}" type="datetimeFigureOut">
              <a:rPr lang="en-US" smtClean="0"/>
              <a:pPr/>
              <a:t>8/22/13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64ED-520A-DD41-976F-6FFABCD897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ADFF4-4BD4-0349-819A-3DBEFD301B17}" type="datetimeFigureOut">
              <a:rPr lang="en-US" smtClean="0"/>
              <a:pPr/>
              <a:t>8/22/13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64ED-520A-DD41-976F-6FFABCD897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ADFF4-4BD4-0349-819A-3DBEFD301B17}" type="datetimeFigureOut">
              <a:rPr lang="en-US" smtClean="0"/>
              <a:pPr/>
              <a:t>8/22/13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64ED-520A-DD41-976F-6FFABCD897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ADFF4-4BD4-0349-819A-3DBEFD301B17}" type="datetimeFigureOut">
              <a:rPr lang="en-US" smtClean="0"/>
              <a:pPr/>
              <a:t>8/22/13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64ED-520A-DD41-976F-6FFABCD897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18ADFF4-4BD4-0349-819A-3DBEFD301B17}" type="datetimeFigureOut">
              <a:rPr lang="en-US" smtClean="0"/>
              <a:pPr/>
              <a:t>8/22/13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64ED-520A-DD41-976F-6FFABCD897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18ADFF4-4BD4-0349-819A-3DBEFD301B17}" type="datetimeFigureOut">
              <a:rPr lang="en-US" smtClean="0"/>
              <a:pPr/>
              <a:t>8/22/13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2864ED-520A-DD41-976F-6FFABCD897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218ADFF4-4BD4-0349-819A-3DBEFD301B17}" type="datetimeFigureOut">
              <a:rPr lang="en-US" smtClean="0"/>
              <a:pPr/>
              <a:t>8/22/13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F2864ED-520A-DD41-976F-6FFABCD897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3.xls"/><Relationship Id="rId4" Type="http://schemas.openxmlformats.org/officeDocument/2006/relationships/image" Target="../media/image6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4.xls"/><Relationship Id="rId4" Type="http://schemas.openxmlformats.org/officeDocument/2006/relationships/image" Target="../media/image7.png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5.xls"/><Relationship Id="rId4" Type="http://schemas.openxmlformats.org/officeDocument/2006/relationships/image" Target="../media/image8.png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1.xls"/><Relationship Id="rId4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2.xls"/><Relationship Id="rId4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2514"/>
            <a:ext cx="7772400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Core Common State Standards and “College Readiness”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26007"/>
            <a:ext cx="7772400" cy="1199704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August 22, </a:t>
            </a:r>
            <a:r>
              <a:rPr lang="en-US" sz="2400" dirty="0" smtClean="0"/>
              <a:t>2013</a:t>
            </a:r>
          </a:p>
          <a:p>
            <a:pPr algn="ctr"/>
            <a:r>
              <a:rPr lang="en-US" sz="2400" dirty="0" smtClean="0"/>
              <a:t>Vicki L. Cohen</a:t>
            </a:r>
          </a:p>
          <a:p>
            <a:pPr algn="ctr"/>
            <a:r>
              <a:rPr lang="en-US" sz="2400" dirty="0" smtClean="0"/>
              <a:t>Director, School of Education</a:t>
            </a:r>
          </a:p>
          <a:p>
            <a:pPr algn="ctr"/>
            <a:r>
              <a:rPr lang="en-US" sz="2400" dirty="0" err="1" smtClean="0"/>
              <a:t>Fairleigh</a:t>
            </a:r>
            <a:r>
              <a:rPr lang="en-US" sz="2400" dirty="0" smtClean="0"/>
              <a:t> Dickinson University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4600" y="6144556"/>
            <a:ext cx="2133600" cy="457200"/>
          </a:xfrm>
        </p:spPr>
        <p:txBody>
          <a:bodyPr/>
          <a:lstStyle/>
          <a:p>
            <a:pPr>
              <a:defRPr/>
            </a:pPr>
            <a:fld id="{135BC063-8C46-774F-AFDB-78054019C6B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401697"/>
            <a:ext cx="8610600" cy="1139825"/>
          </a:xfrm>
        </p:spPr>
        <p:txBody>
          <a:bodyPr/>
          <a:lstStyle/>
          <a:p>
            <a:pPr algn="ctr" eaLnBrk="1" hangingPunct="1"/>
            <a:r>
              <a:rPr lang="en-US" sz="2400" b="1" dirty="0">
                <a:latin typeface="Times New Roman" charset="0"/>
              </a:rPr>
              <a:t>New Jersey High School Proficiency Assessment: Mathematics Proficient or Above by Ethnicity (2002-2008)</a:t>
            </a:r>
          </a:p>
        </p:txBody>
      </p:sp>
      <p:graphicFrame>
        <p:nvGraphicFramePr>
          <p:cNvPr id="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76200" y="2209800"/>
          <a:ext cx="8534400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Chart" r:id="rId3" imgW="9245600" imgH="6654800" progId="Excel.Sheet.8">
                  <p:embed/>
                </p:oleObj>
              </mc:Choice>
              <mc:Fallback>
                <p:oleObj name="Chart" r:id="rId3" imgW="9245600" imgH="6654800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2209800"/>
                        <a:ext cx="8534400" cy="464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5844518"/>
            <a:ext cx="8915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/>
            <a:endParaRPr lang="en-US" sz="12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/>
          <a:p>
            <a:pPr>
              <a:defRPr/>
            </a:pPr>
            <a:fld id="{F72F1C3C-505F-AE42-83BC-18CF7661C3D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9" name="Object 3"/>
          <p:cNvGraphicFramePr>
            <a:graphicFrameLocks noGrp="1" noChangeAspect="1"/>
          </p:cNvGraphicFramePr>
          <p:nvPr/>
        </p:nvGraphicFramePr>
        <p:xfrm>
          <a:off x="152400" y="1600200"/>
          <a:ext cx="8839200" cy="489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Worksheet" r:id="rId3" imgW="8839966" imgH="4895512" progId="Excel.Sheet.8">
                  <p:embed/>
                </p:oleObj>
              </mc:Choice>
              <mc:Fallback>
                <p:oleObj name="Worksheet" r:id="rId3" imgW="8839966" imgH="4895512" progId="Excel.Shee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600200"/>
                        <a:ext cx="8839200" cy="4897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09600" y="228600"/>
            <a:ext cx="8077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eaLnBrk="1" hangingPunct="1"/>
            <a:r>
              <a:rPr lang="en-US" sz="3400" b="1">
                <a:solidFill>
                  <a:schemeClr val="accent2"/>
                </a:solidFill>
                <a:latin typeface="Calibri" charset="0"/>
              </a:rPr>
              <a:t>High School PISA 2003 Math</a:t>
            </a:r>
            <a:r>
              <a:rPr lang="en-US" sz="2800" b="1">
                <a:solidFill>
                  <a:schemeClr val="accent2"/>
                </a:solidFill>
                <a:latin typeface="Calibri" charset="0"/>
              </a:rPr>
              <a:t/>
            </a:r>
            <a:br>
              <a:rPr lang="en-US" sz="2800" b="1">
                <a:solidFill>
                  <a:schemeClr val="accent2"/>
                </a:solidFill>
                <a:latin typeface="Calibri" charset="0"/>
              </a:rPr>
            </a:br>
            <a:r>
              <a:rPr lang="en-US" sz="2800" b="1">
                <a:solidFill>
                  <a:schemeClr val="accent2"/>
                </a:solidFill>
                <a:latin typeface="Calibri" charset="0"/>
              </a:rPr>
              <a:t> Of 29 OECD Countries, U.S. Ranked 24</a:t>
            </a:r>
            <a:r>
              <a:rPr lang="en-US" sz="2800" b="1" baseline="30000">
                <a:solidFill>
                  <a:schemeClr val="accent2"/>
                </a:solidFill>
                <a:latin typeface="Calibri" charset="0"/>
              </a:rPr>
              <a:t>th</a:t>
            </a:r>
            <a:endParaRPr lang="en-US" sz="2800" b="1">
              <a:solidFill>
                <a:schemeClr val="accent2"/>
              </a:solidFill>
              <a:latin typeface="Calibri" charset="0"/>
            </a:endParaRPr>
          </a:p>
        </p:txBody>
      </p:sp>
      <p:sp>
        <p:nvSpPr>
          <p:cNvPr id="11" name="Text Box 23"/>
          <p:cNvSpPr txBox="1">
            <a:spLocks noChangeArrowheads="1"/>
          </p:cNvSpPr>
          <p:nvPr/>
        </p:nvSpPr>
        <p:spPr bwMode="auto">
          <a:xfrm>
            <a:off x="457200" y="6583363"/>
            <a:ext cx="8458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u="sng">
                <a:latin typeface="Calibri" charset="0"/>
              </a:rPr>
              <a:t>Source</a:t>
            </a:r>
            <a:r>
              <a:rPr lang="en-US" sz="1200">
                <a:latin typeface="Calibri" charset="0"/>
              </a:rPr>
              <a:t>: Organization for Economic Cooperation and Development (OECD), PISA 2003 Results</a:t>
            </a:r>
            <a:r>
              <a:rPr lang="en-US" sz="1200" i="1">
                <a:latin typeface="Calibri" charset="0"/>
              </a:rPr>
              <a:t>, </a:t>
            </a:r>
            <a:r>
              <a:rPr lang="en-US" sz="1200">
                <a:latin typeface="Calibri" charset="0"/>
              </a:rPr>
              <a:t>http://www.oecd.org/ </a:t>
            </a:r>
          </a:p>
        </p:txBody>
      </p:sp>
      <p:sp>
        <p:nvSpPr>
          <p:cNvPr id="12" name="Line 4"/>
          <p:cNvSpPr>
            <a:spLocks noChangeShapeType="1"/>
          </p:cNvSpPr>
          <p:nvPr/>
        </p:nvSpPr>
        <p:spPr bwMode="auto">
          <a:xfrm>
            <a:off x="7467600" y="1981200"/>
            <a:ext cx="0" cy="685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7467600" y="19050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Calibri" charset="0"/>
              </a:rPr>
              <a:t>U.S.A.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/>
          <a:p>
            <a:pPr>
              <a:defRPr/>
            </a:pPr>
            <a:fld id="{C5351701-C0F7-0346-9FE3-186083E9C9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152400"/>
            <a:ext cx="8915400" cy="1371600"/>
          </a:xfrm>
        </p:spPr>
        <p:txBody>
          <a:bodyPr anchor="ctr"/>
          <a:lstStyle/>
          <a:p>
            <a:pPr algn="ctr" eaLnBrk="1" hangingPunct="1"/>
            <a:r>
              <a:rPr lang="en-US" sz="3600" b="1">
                <a:solidFill>
                  <a:schemeClr val="accent2"/>
                </a:solidFill>
                <a:latin typeface="Times New Roman" charset="0"/>
              </a:rPr>
              <a:t>High School PISA 2003 Problem-Solving</a:t>
            </a:r>
            <a:br>
              <a:rPr lang="en-US" sz="3600" b="1">
                <a:solidFill>
                  <a:schemeClr val="accent2"/>
                </a:solidFill>
                <a:latin typeface="Times New Roman" charset="0"/>
              </a:rPr>
            </a:br>
            <a:r>
              <a:rPr lang="en-US" sz="3600" b="1">
                <a:solidFill>
                  <a:schemeClr val="accent2"/>
                </a:solidFill>
                <a:latin typeface="Times New Roman" charset="0"/>
              </a:rPr>
              <a:t>U.S. Ranked 24</a:t>
            </a:r>
            <a:r>
              <a:rPr lang="en-US" sz="3600" b="1" baseline="30000">
                <a:solidFill>
                  <a:schemeClr val="accent2"/>
                </a:solidFill>
                <a:latin typeface="Times New Roman" charset="0"/>
              </a:rPr>
              <a:t>th</a:t>
            </a:r>
            <a:r>
              <a:rPr lang="en-US" sz="3600" b="1">
                <a:solidFill>
                  <a:schemeClr val="accent2"/>
                </a:solidFill>
                <a:latin typeface="Times New Roman" charset="0"/>
              </a:rPr>
              <a:t> Out of 29</a:t>
            </a:r>
            <a:r>
              <a:rPr lang="en-US" sz="3200" b="1">
                <a:solidFill>
                  <a:schemeClr val="accent2"/>
                </a:solidFill>
                <a:latin typeface="Times New Roman" charset="0"/>
              </a:rPr>
              <a:t> </a:t>
            </a:r>
          </a:p>
        </p:txBody>
      </p:sp>
      <p:graphicFrame>
        <p:nvGraphicFramePr>
          <p:cNvPr id="6" name="Object 2"/>
          <p:cNvGraphicFramePr>
            <a:graphicFrameLocks noGrp="1" noChangeAspect="1"/>
          </p:cNvGraphicFramePr>
          <p:nvPr/>
        </p:nvGraphicFramePr>
        <p:xfrm>
          <a:off x="152400" y="1447800"/>
          <a:ext cx="8851900" cy="505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Worksheet" r:id="rId3" imgW="8852159" imgH="5054022" progId="Excel.Sheet.8">
                  <p:embed/>
                </p:oleObj>
              </mc:Choice>
              <mc:Fallback>
                <p:oleObj name="Worksheet" r:id="rId3" imgW="8852159" imgH="5054022" progId="Excel.Shee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447800"/>
                        <a:ext cx="8851900" cy="5057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381000" y="6324600"/>
            <a:ext cx="8458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u="sng">
                <a:latin typeface="Calibri" charset="0"/>
              </a:rPr>
              <a:t>Source</a:t>
            </a:r>
            <a:r>
              <a:rPr lang="en-US" sz="1200">
                <a:latin typeface="Calibri" charset="0"/>
              </a:rPr>
              <a:t>: Organization for Economic Cooperation and Development (OECD), PISA 2003 Results</a:t>
            </a:r>
            <a:r>
              <a:rPr lang="en-US" sz="1200" i="1">
                <a:latin typeface="Calibri" charset="0"/>
              </a:rPr>
              <a:t>, </a:t>
            </a:r>
            <a:r>
              <a:rPr lang="en-US" sz="1200">
                <a:latin typeface="Calibri" charset="0"/>
              </a:rPr>
              <a:t>http://www.oecd.org/ </a:t>
            </a: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7467600" y="2362200"/>
            <a:ext cx="0" cy="685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696200" y="22098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Calibri" charset="0"/>
              </a:rPr>
              <a:t>U.S.A.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34200" y="6324600"/>
            <a:ext cx="1524000" cy="533400"/>
          </a:xfrm>
          <a:prstGeom prst="rect">
            <a:avLst/>
          </a:prstGeom>
        </p:spPr>
        <p:txBody>
          <a:bodyPr/>
          <a:lstStyle/>
          <a:p>
            <a:fld id="{FA7FE77C-AF48-3246-81CD-1FACB1FB746A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6705600" cy="533400"/>
          </a:xfrm>
          <a:prstGeom prst="rect">
            <a:avLst/>
          </a:prstGeom>
        </p:spPr>
        <p:txBody>
          <a:bodyPr/>
          <a:lstStyle/>
          <a:p>
            <a:r>
              <a:rPr lang="en-US" sz="1100" b="1" dirty="0" smtClean="0">
                <a:solidFill>
                  <a:srgbClr val="E4A11B"/>
                </a:solidFill>
                <a:cs typeface="Arial" pitchFamily="34" charset="0"/>
              </a:rPr>
              <a:t>Source: </a:t>
            </a:r>
            <a:r>
              <a:rPr lang="en-US" sz="1100" b="0" dirty="0" smtClean="0"/>
              <a:t>NCES. </a:t>
            </a:r>
            <a:r>
              <a:rPr lang="en-US" sz="1100" b="0" i="1" dirty="0" smtClean="0"/>
              <a:t>IPEDS Graduation Rate Survey, </a:t>
            </a:r>
            <a:r>
              <a:rPr lang="en-US" sz="1100" b="0" dirty="0" smtClean="0"/>
              <a:t>analyzed by National Center for Management of Higher Education Systems.</a:t>
            </a:r>
            <a:endParaRPr lang="en-US" sz="1100" b="0" dirty="0" smtClean="0"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6" name="Tit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28587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	</a:t>
            </a:r>
            <a:r>
              <a:rPr lang="en-US" sz="2667" dirty="0" smtClean="0"/>
              <a:t>Many College Students Fail to Earn a </a:t>
            </a:r>
            <a:br>
              <a:rPr lang="en-US" sz="2667" dirty="0" smtClean="0"/>
            </a:br>
            <a:r>
              <a:rPr lang="en-US" sz="2667" dirty="0" smtClean="0"/>
              <a:t>Degree in New Jersey</a:t>
            </a:r>
            <a:endParaRPr lang="en-US" sz="2667" dirty="0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10982241"/>
              </p:ext>
            </p:extLst>
          </p:nvPr>
        </p:nvGraphicFramePr>
        <p:xfrm>
          <a:off x="0" y="1817688"/>
          <a:ext cx="8686800" cy="4506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2057400" y="1307812"/>
            <a:ext cx="4876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6B6B6B"/>
                </a:solidFill>
              </a:rPr>
              <a:t>Percent of students earning a bachelor’s degree within six years in New Jersey, 2007</a:t>
            </a:r>
            <a:endParaRPr lang="en-US" sz="1600" b="1" dirty="0">
              <a:solidFill>
                <a:srgbClr val="6B6B6B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34200" y="6324600"/>
            <a:ext cx="1524000" cy="533400"/>
          </a:xfrm>
          <a:prstGeom prst="rect">
            <a:avLst/>
          </a:prstGeom>
        </p:spPr>
        <p:txBody>
          <a:bodyPr/>
          <a:lstStyle/>
          <a:p>
            <a:fld id="{FA7FE77C-AF48-3246-81CD-1FACB1FB746A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6705600" cy="533400"/>
          </a:xfrm>
          <a:prstGeom prst="rect">
            <a:avLst/>
          </a:prstGeom>
        </p:spPr>
        <p:txBody>
          <a:bodyPr/>
          <a:lstStyle/>
          <a:p>
            <a:r>
              <a:rPr lang="en-US" sz="1000" b="1" dirty="0" smtClean="0">
                <a:solidFill>
                  <a:srgbClr val="E4A11B"/>
                </a:solidFill>
                <a:latin typeface="Arial" pitchFamily="34" charset="0"/>
                <a:cs typeface="Arial" pitchFamily="34" charset="0"/>
              </a:rPr>
              <a:t>Source: </a:t>
            </a:r>
            <a:r>
              <a:rPr lang="en-US" sz="1000" b="0" dirty="0" smtClean="0"/>
              <a:t>National Center for Education Statistics (2003). </a:t>
            </a:r>
            <a:r>
              <a:rPr lang="en-US" sz="1000" b="0" i="1" dirty="0" smtClean="0"/>
              <a:t>Remedial Education at Degree-Granting Postsecondary Institutions in Fall 2000.</a:t>
            </a: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endParaRPr lang="en-US" sz="1000" dirty="0"/>
          </a:p>
        </p:txBody>
      </p:sp>
      <p:sp>
        <p:nvSpPr>
          <p:cNvPr id="6" name="Tit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28587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	</a:t>
            </a:r>
            <a:r>
              <a:rPr lang="en-US" sz="2667" dirty="0" smtClean="0"/>
              <a:t>Enrollment in College Does NOT Equal </a:t>
            </a:r>
            <a:br>
              <a:rPr lang="en-US" sz="2667" dirty="0" smtClean="0"/>
            </a:br>
            <a:r>
              <a:rPr lang="en-US" sz="2667" dirty="0" smtClean="0"/>
              <a:t>College Readiness</a:t>
            </a:r>
            <a:endParaRPr lang="en-US" sz="2667" dirty="0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4294967295"/>
          </p:nvPr>
        </p:nvGraphicFramePr>
        <p:xfrm>
          <a:off x="0" y="2008484"/>
          <a:ext cx="8686800" cy="4506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219200" y="1314450"/>
            <a:ext cx="68484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spcBef>
                <a:spcPts val="1200"/>
              </a:spcBef>
            </a:pPr>
            <a:r>
              <a:rPr lang="en-US" sz="1600" b="1" dirty="0">
                <a:solidFill>
                  <a:srgbClr val="6B6B6B"/>
                </a:solidFill>
                <a:cs typeface="Arial" pitchFamily="34" charset="0"/>
              </a:rPr>
              <a:t>Percentage of U.S. first-year students in two-year and four-year institutions requiring remediation</a:t>
            </a:r>
            <a:endParaRPr lang="en-US" sz="1600" b="1" dirty="0">
              <a:solidFill>
                <a:srgbClr val="6B6B6B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34200" y="6324600"/>
            <a:ext cx="1524000" cy="533400"/>
          </a:xfrm>
          <a:prstGeom prst="rect">
            <a:avLst/>
          </a:prstGeom>
        </p:spPr>
        <p:txBody>
          <a:bodyPr/>
          <a:lstStyle/>
          <a:p>
            <a:fld id="{FA7FE77C-AF48-3246-81CD-1FACB1FB746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6705600" cy="533400"/>
          </a:xfrm>
          <a:prstGeom prst="rect">
            <a:avLst/>
          </a:prstGeom>
        </p:spPr>
        <p:txBody>
          <a:bodyPr/>
          <a:lstStyle/>
          <a:p>
            <a:pPr marL="0"/>
            <a:r>
              <a:rPr lang="en-US" sz="1100" dirty="0" smtClean="0"/>
              <a:t>Source: </a:t>
            </a:r>
            <a:r>
              <a:rPr lang="en-US" sz="1100" b="0" dirty="0" smtClean="0"/>
              <a:t>National Center for Higher Education Management Systems (2008). </a:t>
            </a:r>
            <a:r>
              <a:rPr lang="en-US" sz="1100" b="0" i="1" dirty="0" smtClean="0"/>
              <a:t>Student Pipeline - Transition and Completion Rates from 9th Grade to College. </a:t>
            </a:r>
            <a:r>
              <a:rPr lang="en-US" sz="1100" b="0" dirty="0" smtClean="0"/>
              <a:t>http://www.higheredinfo.org</a:t>
            </a:r>
          </a:p>
          <a:p>
            <a:endParaRPr lang="en-US" dirty="0" smtClean="0">
              <a:solidFill>
                <a:srgbClr val="E4A11B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11" name="Title 2"/>
          <p:cNvSpPr>
            <a:spLocks noGrp="1"/>
          </p:cNvSpPr>
          <p:nvPr>
            <p:ph type="title" idx="4294967295"/>
          </p:nvPr>
        </p:nvSpPr>
        <p:spPr>
          <a:xfrm>
            <a:off x="-1" y="0"/>
            <a:ext cx="9032231" cy="1285875"/>
          </a:xfrm>
        </p:spPr>
        <p:txBody>
          <a:bodyPr>
            <a:normAutofit/>
          </a:bodyPr>
          <a:lstStyle/>
          <a:p>
            <a:r>
              <a:rPr lang="en-US" dirty="0" smtClean="0"/>
              <a:t>	</a:t>
            </a:r>
            <a:r>
              <a:rPr lang="en-US" sz="2667" dirty="0" smtClean="0"/>
              <a:t>Of Every 100 9</a:t>
            </a:r>
            <a:r>
              <a:rPr lang="en-US" sz="2667" baseline="30000" dirty="0" smtClean="0"/>
              <a:t>th</a:t>
            </a:r>
            <a:r>
              <a:rPr lang="en-US" sz="2667" dirty="0" smtClean="0"/>
              <a:t> Graders in New Jersey…</a:t>
            </a:r>
            <a:endParaRPr lang="en-US" sz="2667" dirty="0"/>
          </a:p>
        </p:txBody>
      </p:sp>
      <p:graphicFrame>
        <p:nvGraphicFramePr>
          <p:cNvPr id="12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65604112"/>
              </p:ext>
            </p:extLst>
          </p:nvPr>
        </p:nvGraphicFramePr>
        <p:xfrm>
          <a:off x="0" y="1600200"/>
          <a:ext cx="8686800" cy="4506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Sub>
          <a:bldChart bld="category" animBg="0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305800" cy="9525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400" b="1">
                <a:solidFill>
                  <a:schemeClr val="accent2"/>
                </a:solidFill>
                <a:latin typeface="Times New Roman" charset="0"/>
              </a:rPr>
              <a:t>New Jersey Public College and University Remediation Rates</a:t>
            </a:r>
          </a:p>
        </p:txBody>
      </p:sp>
      <p:graphicFrame>
        <p:nvGraphicFramePr>
          <p:cNvPr id="6" name="Group 3"/>
          <p:cNvGraphicFramePr>
            <a:graphicFrameLocks noGrp="1"/>
          </p:cNvGraphicFramePr>
          <p:nvPr>
            <p:ph idx="1"/>
          </p:nvPr>
        </p:nvGraphicFramePr>
        <p:xfrm>
          <a:off x="533400" y="1524000"/>
          <a:ext cx="8229600" cy="4552956"/>
        </p:xfrm>
        <a:graphic>
          <a:graphicData uri="http://schemas.openxmlformats.org/drawingml/2006/table">
            <a:tbl>
              <a:tblPr/>
              <a:tblGrid>
                <a:gridCol w="4070350"/>
                <a:gridCol w="415925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Institution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% Needing Remediation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/>
                    </a:solidFill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Kean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70%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Montclair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New Jersey City University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62%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NJIT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40%**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Ramapo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Rowan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Rutgers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Stockton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The College of New Jersey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William Paterson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72%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40%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" name="Text Box 44"/>
          <p:cNvSpPr txBox="1">
            <a:spLocks noChangeArrowheads="1"/>
          </p:cNvSpPr>
          <p:nvPr/>
        </p:nvSpPr>
        <p:spPr bwMode="auto">
          <a:xfrm>
            <a:off x="4623184" y="6172200"/>
            <a:ext cx="3860031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400" b="1" dirty="0">
                <a:latin typeface="Times New Roman" charset="0"/>
                <a:ea typeface="Arial" charset="0"/>
                <a:cs typeface="Arial" charset="0"/>
              </a:rPr>
              <a:t>Among first time </a:t>
            </a:r>
            <a:r>
              <a:rPr lang="en-US" sz="1400" b="1" dirty="0" smtClean="0">
                <a:latin typeface="Times New Roman" charset="0"/>
                <a:ea typeface="Arial" charset="0"/>
                <a:cs typeface="Arial" charset="0"/>
              </a:rPr>
              <a:t>students Fall 2004</a:t>
            </a:r>
            <a:endParaRPr lang="en-US" sz="1400" b="1" dirty="0" smtClean="0">
              <a:solidFill>
                <a:schemeClr val="bg2"/>
              </a:solidFill>
              <a:latin typeface="Times New Roman" charset="0"/>
              <a:ea typeface="Arial" charset="0"/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1400" b="1" dirty="0">
                <a:latin typeface="Times New Roman" charset="0"/>
                <a:ea typeface="Arial" charset="0"/>
                <a:cs typeface="Arial" charset="0"/>
              </a:rPr>
              <a:t>**Estimate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04800"/>
            <a:ext cx="7086600" cy="4572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en-US" sz="2900" b="1">
                <a:solidFill>
                  <a:schemeClr val="accent2"/>
                </a:solidFill>
                <a:latin typeface="Times New Roman" charset="0"/>
              </a:rPr>
              <a:t>Community College Remediation Rates</a:t>
            </a:r>
          </a:p>
        </p:txBody>
      </p:sp>
      <p:graphicFrame>
        <p:nvGraphicFramePr>
          <p:cNvPr id="10" name="Group 79"/>
          <p:cNvGraphicFramePr>
            <a:graphicFrameLocks noGrp="1"/>
          </p:cNvGraphicFramePr>
          <p:nvPr>
            <p:ph idx="1"/>
          </p:nvPr>
        </p:nvGraphicFramePr>
        <p:xfrm>
          <a:off x="457200" y="838200"/>
          <a:ext cx="8229600" cy="5356225"/>
        </p:xfrm>
        <a:graphic>
          <a:graphicData uri="http://schemas.openxmlformats.org/drawingml/2006/table">
            <a:tbl>
              <a:tblPr/>
              <a:tblGrid>
                <a:gridCol w="4156075"/>
                <a:gridCol w="4073525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Community College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% Needing Remediation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Atlantic Cape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77.6%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Bergen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81.8%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Brookdale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79.8%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Burlington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73.8%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Camden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81.0%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Cumberland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80%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Essex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91.4%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Gloucester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73.2%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Hudson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67.9%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Mercer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83%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Middlesex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78.5%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Morris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76%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Ocean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67.7%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Passaic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96.3%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Raritan Valley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78%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Salem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92.5%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Sussex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75%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Union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67%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Warren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75%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77.8%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1" name="Text Box 71"/>
          <p:cNvSpPr txBox="1">
            <a:spLocks noChangeArrowheads="1"/>
          </p:cNvSpPr>
          <p:nvPr/>
        </p:nvSpPr>
        <p:spPr bwMode="auto">
          <a:xfrm>
            <a:off x="3006457" y="6265863"/>
            <a:ext cx="5908079" cy="44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sz="1600" b="1" dirty="0">
                <a:latin typeface="Times New Roman" charset="0"/>
                <a:ea typeface="Arial" charset="0"/>
                <a:cs typeface="Arial" charset="0"/>
              </a:rPr>
              <a:t>First-time, full-time students who graduated from high school in Spring 2004 and enrolled at a community college in Fall 2004.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6934200" y="6324600"/>
            <a:ext cx="1524000" cy="533400"/>
          </a:xfrm>
        </p:spPr>
        <p:txBody>
          <a:bodyPr/>
          <a:lstStyle/>
          <a:p>
            <a:fld id="{FA7FE77C-AF48-3246-81CD-1FACB1FB746A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86000" y="6211739"/>
            <a:ext cx="6705600" cy="533400"/>
          </a:xfrm>
        </p:spPr>
        <p:txBody>
          <a:bodyPr/>
          <a:lstStyle/>
          <a:p>
            <a:r>
              <a:rPr lang="en-US" sz="1100" b="1" dirty="0" smtClean="0">
                <a:solidFill>
                  <a:srgbClr val="E4A11B"/>
                </a:solidFill>
                <a:cs typeface="Arial" pitchFamily="34" charset="0"/>
              </a:rPr>
              <a:t>Source: </a:t>
            </a:r>
            <a:r>
              <a:rPr lang="en-US" sz="1100" b="0" dirty="0" smtClean="0">
                <a:solidFill>
                  <a:srgbClr val="E4A11B"/>
                </a:solidFill>
                <a:cs typeface="Arial" pitchFamily="34" charset="0"/>
              </a:rPr>
              <a:t>U.S. Census Bureau (2010</a:t>
            </a:r>
            <a:r>
              <a:rPr lang="en-US" sz="1100" b="0" dirty="0" smtClean="0">
                <a:cs typeface="Arial" pitchFamily="34" charset="0"/>
              </a:rPr>
              <a:t>). </a:t>
            </a:r>
            <a:r>
              <a:rPr lang="en-US" sz="1100" b="0" i="1" dirty="0" smtClean="0">
                <a:cs typeface="Arial" pitchFamily="34" charset="0"/>
              </a:rPr>
              <a:t>Current Population Survey</a:t>
            </a:r>
            <a:r>
              <a:rPr lang="en-US" sz="1100" b="0" dirty="0" smtClean="0">
                <a:cs typeface="Arial" pitchFamily="34" charset="0"/>
              </a:rPr>
              <a:t>. Figures are based on the total persons in the civilian labor force</a:t>
            </a:r>
            <a:r>
              <a:rPr lang="en-US" sz="1100" b="0" dirty="0" smtClean="0"/>
              <a:t>. http://www.census.gov/hhes/www/cpstc/cps_table_creator.html</a:t>
            </a:r>
          </a:p>
        </p:txBody>
      </p:sp>
      <p:sp>
        <p:nvSpPr>
          <p:cNvPr id="6" name="Title 3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991600" cy="1285875"/>
          </a:xfrm>
        </p:spPr>
        <p:txBody>
          <a:bodyPr>
            <a:normAutofit/>
          </a:bodyPr>
          <a:lstStyle/>
          <a:p>
            <a:r>
              <a:rPr lang="en-US" dirty="0" smtClean="0"/>
              <a:t>	</a:t>
            </a:r>
            <a:r>
              <a:rPr lang="en-US" sz="2667" dirty="0" smtClean="0"/>
              <a:t>Personal Benefits of Education in New Jersey</a:t>
            </a:r>
            <a:endParaRPr lang="en-US" sz="2667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5898585"/>
            <a:ext cx="784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New Jersey Statistics: Total Unemployment: 11%, Mean Income: $55,535</a:t>
            </a:r>
            <a:endParaRPr lang="en-US" sz="1600" i="1" dirty="0"/>
          </a:p>
        </p:txBody>
      </p:sp>
      <p:graphicFrame>
        <p:nvGraphicFramePr>
          <p:cNvPr id="9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1654237"/>
              </p:ext>
            </p:extLst>
          </p:nvPr>
        </p:nvGraphicFramePr>
        <p:xfrm>
          <a:off x="381000" y="1295400"/>
          <a:ext cx="8610600" cy="4505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457200"/>
            <a:ext cx="7848600" cy="1219200"/>
          </a:xfrm>
        </p:spPr>
        <p:txBody>
          <a:bodyPr/>
          <a:lstStyle/>
          <a:p>
            <a:pPr eaLnBrk="1" hangingPunct="1"/>
            <a:r>
              <a:rPr lang="en-US" sz="3600" b="1" dirty="0">
                <a:solidFill>
                  <a:schemeClr val="accent2"/>
                </a:solidFill>
                <a:latin typeface="Times New Roman" charset="0"/>
              </a:rPr>
              <a:t>Employer’s Satisfaction Levels</a:t>
            </a:r>
          </a:p>
        </p:txBody>
      </p:sp>
      <p:graphicFrame>
        <p:nvGraphicFramePr>
          <p:cNvPr id="6" name="Group 3"/>
          <p:cNvGraphicFramePr>
            <a:graphicFrameLocks noGrp="1"/>
          </p:cNvGraphicFramePr>
          <p:nvPr/>
        </p:nvGraphicFramePr>
        <p:xfrm>
          <a:off x="533400" y="1447800"/>
          <a:ext cx="8001000" cy="4381502"/>
        </p:xfrm>
        <a:graphic>
          <a:graphicData uri="http://schemas.openxmlformats.org/drawingml/2006/table">
            <a:tbl>
              <a:tblPr/>
              <a:tblGrid>
                <a:gridCol w="4244975"/>
                <a:gridCol w="1878013"/>
                <a:gridCol w="979487"/>
                <a:gridCol w="898525"/>
              </a:tblGrid>
              <a:tr h="954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By Educational Attainment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Excellent or Good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Fair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Poor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Private Colleges &amp; Universities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State Colleges &amp; Universities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76.1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Community/County Colleges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Private High Schools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Private Training Institutes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Public Vo-Tech Schools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49.7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Public High Schools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smtClean="0">
                <a:latin typeface="Arial" pitchFamily="-108" charset="0"/>
              </a:rPr>
              <a:t>The </a:t>
            </a:r>
            <a:r>
              <a:rPr lang="en-US" sz="2800" b="1" dirty="0" smtClean="0">
                <a:latin typeface="Arial" pitchFamily="-108" charset="0"/>
              </a:rPr>
              <a:t>Common Core State Standards Initiative (CCSSI)</a:t>
            </a:r>
            <a:r>
              <a:rPr lang="en-US" sz="2800" dirty="0" smtClean="0">
                <a:latin typeface="Arial" pitchFamily="-108" charset="0"/>
              </a:rPr>
              <a:t> is a state-led effort coordinated by the National Governors Association (NGA) and the Council of Chief State School Officers (CCSSO) started in 2009. </a:t>
            </a:r>
          </a:p>
          <a:p>
            <a:pPr>
              <a:defRPr/>
            </a:pPr>
            <a:r>
              <a:rPr lang="en-US" sz="2800" u="sng" kern="0" dirty="0" err="1" smtClean="0">
                <a:ea typeface="Geneva" pitchFamily="-108" charset="-128"/>
              </a:rPr>
              <a:t>www.corestandards.org</a:t>
            </a:r>
            <a:endParaRPr lang="en-US" sz="2800" u="sng" kern="0" dirty="0" smtClean="0">
              <a:ea typeface="Geneva" pitchFamily="-108" charset="-128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Core Common Standards (CCSS)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5999" y="1490165"/>
            <a:ext cx="5061597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charset="0"/>
              </a:rPr>
              <a:t>When I was growing up, my parents used to say to me, … “finish your dinner – people in China and India are starving.  My advice to you today is…finish your homework – people in China and India are starving for your jobs.”</a:t>
            </a:r>
          </a:p>
          <a:p>
            <a:endParaRPr lang="en-US" sz="2400" b="1" dirty="0" smtClean="0">
              <a:latin typeface="Times New Roman" charset="0"/>
            </a:endParaRPr>
          </a:p>
          <a:p>
            <a:r>
              <a:rPr lang="en-US" sz="2400" b="1" dirty="0" smtClean="0">
                <a:latin typeface="Times New Roman" charset="0"/>
              </a:rPr>
              <a:t>				Thomas Friedman</a:t>
            </a:r>
          </a:p>
          <a:p>
            <a:r>
              <a:rPr lang="en-US" sz="2400" b="1" dirty="0" smtClean="0">
                <a:latin typeface="Times New Roman" charset="0"/>
              </a:rPr>
              <a:t>				</a:t>
            </a:r>
            <a:r>
              <a:rPr lang="en-US" sz="2400" b="1" i="1" dirty="0" smtClean="0">
                <a:latin typeface="Times New Roman" charset="0"/>
              </a:rPr>
              <a:t>The World Is Flat</a:t>
            </a:r>
          </a:p>
          <a:p>
            <a:r>
              <a:rPr lang="en-US" sz="2400" b="1" i="1" dirty="0" smtClean="0">
                <a:latin typeface="Times New Roman" charset="0"/>
              </a:rPr>
              <a:t>				</a:t>
            </a:r>
            <a:r>
              <a:rPr lang="en-US" sz="2400" b="1" dirty="0" smtClean="0">
                <a:latin typeface="Times New Roman" charset="0"/>
              </a:rPr>
              <a:t>2005</a:t>
            </a:r>
            <a:endParaRPr lang="en-US" sz="2400" b="1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Small classes</a:t>
            </a:r>
          </a:p>
          <a:p>
            <a:r>
              <a:rPr lang="en-US" dirty="0" smtClean="0"/>
              <a:t>Available resources to help students</a:t>
            </a:r>
          </a:p>
          <a:p>
            <a:r>
              <a:rPr lang="en-US" dirty="0" smtClean="0"/>
              <a:t>Accessible faculty and staff</a:t>
            </a:r>
          </a:p>
          <a:p>
            <a:r>
              <a:rPr lang="en-US" dirty="0" smtClean="0"/>
              <a:t>Access to professional training</a:t>
            </a:r>
          </a:p>
          <a:p>
            <a:r>
              <a:rPr lang="en-US" dirty="0" smtClean="0"/>
              <a:t>Top-quality faculty</a:t>
            </a:r>
          </a:p>
          <a:p>
            <a:r>
              <a:rPr lang="en-US" dirty="0" smtClean="0"/>
              <a:t>Caring environment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FDU?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college and university in NJ urged to set up a CCSS Task Force</a:t>
            </a:r>
          </a:p>
          <a:p>
            <a:r>
              <a:rPr lang="en-US" dirty="0" smtClean="0"/>
              <a:t>Focus on transition from high school to college</a:t>
            </a:r>
          </a:p>
          <a:p>
            <a:r>
              <a:rPr lang="en-US" dirty="0" smtClean="0"/>
              <a:t>Use the CCSS as placement into credit-bearing courses?</a:t>
            </a:r>
          </a:p>
          <a:p>
            <a:r>
              <a:rPr lang="en-US" dirty="0" smtClean="0"/>
              <a:t>Math and English departments must be involved</a:t>
            </a:r>
          </a:p>
          <a:p>
            <a:r>
              <a:rPr lang="en-US" dirty="0" smtClean="0"/>
              <a:t>Contact me if interested:  </a:t>
            </a:r>
            <a:r>
              <a:rPr lang="en-US" dirty="0" err="1" smtClean="0"/>
              <a:t>cohen@fdu.edu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 CCSS Task Force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K-12 grade standards in English/Language Arts (ELA) and Mathematics</a:t>
            </a:r>
          </a:p>
          <a:p>
            <a:r>
              <a:rPr lang="en-US" dirty="0" smtClean="0"/>
              <a:t>Much more specific than the NJ CCCS</a:t>
            </a:r>
          </a:p>
          <a:p>
            <a:r>
              <a:rPr lang="en-US" dirty="0" smtClean="0"/>
              <a:t>Raise the bar:  higher standards</a:t>
            </a:r>
          </a:p>
          <a:p>
            <a:r>
              <a:rPr lang="en-US" dirty="0" smtClean="0"/>
              <a:t>ELA:  more difficult texts, more informational texts, higher order thinking, integrated into Social Studies and Science</a:t>
            </a:r>
          </a:p>
          <a:p>
            <a:r>
              <a:rPr lang="en-US" dirty="0" smtClean="0"/>
              <a:t>Math:  algebra at a lower level; less topics and more depth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CCSS?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different groups developing the assessments</a:t>
            </a:r>
          </a:p>
          <a:p>
            <a:r>
              <a:rPr lang="en-US" dirty="0" smtClean="0"/>
              <a:t>PARCC for New Jersey</a:t>
            </a:r>
          </a:p>
          <a:p>
            <a:r>
              <a:rPr lang="en-US" dirty="0" smtClean="0"/>
              <a:t>Goal to be used for college placement into credit-bearing classes</a:t>
            </a:r>
          </a:p>
          <a:p>
            <a:r>
              <a:rPr lang="en-US" dirty="0" smtClean="0"/>
              <a:t>Collaboration with higher education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Assessments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15602" cy="1285875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000000"/>
                </a:solidFill>
                <a:ea typeface="Geneva"/>
                <a:cs typeface="Geneva"/>
              </a:rPr>
              <a:t>Why Common Core State Standards?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3949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eaLnBrk="0" hangingPunct="0">
              <a:spcBef>
                <a:spcPts val="800"/>
              </a:spcBef>
              <a:buClr>
                <a:srgbClr val="E4A11B"/>
              </a:buClr>
              <a:buSzPct val="75000"/>
              <a:buFontTx/>
              <a:buBlip>
                <a:blip r:embed="rId2"/>
              </a:buBlip>
            </a:pPr>
            <a:r>
              <a:rPr lang="en-US" sz="2800" b="1" u="sng" dirty="0" smtClean="0">
                <a:solidFill>
                  <a:srgbClr val="000000"/>
                </a:solidFill>
              </a:rPr>
              <a:t>College- </a:t>
            </a:r>
            <a:r>
              <a:rPr lang="en-US" sz="2800" b="1" u="sng" dirty="0">
                <a:solidFill>
                  <a:srgbClr val="000000"/>
                </a:solidFill>
              </a:rPr>
              <a:t>and career-</a:t>
            </a:r>
            <a:r>
              <a:rPr lang="en-US" sz="2800" b="1" u="sng" dirty="0" smtClean="0">
                <a:solidFill>
                  <a:srgbClr val="000000"/>
                </a:solidFill>
              </a:rPr>
              <a:t>ready</a:t>
            </a:r>
            <a:r>
              <a:rPr lang="en-US" sz="2800" dirty="0" smtClean="0">
                <a:solidFill>
                  <a:srgbClr val="000000"/>
                </a:solidFill>
              </a:rPr>
              <a:t>:  succeed </a:t>
            </a:r>
            <a:r>
              <a:rPr lang="en-US" sz="2800" dirty="0">
                <a:solidFill>
                  <a:srgbClr val="000000"/>
                </a:solidFill>
              </a:rPr>
              <a:t>in education and training after high </a:t>
            </a:r>
            <a:r>
              <a:rPr lang="en-US" sz="2800" dirty="0" smtClean="0">
                <a:solidFill>
                  <a:srgbClr val="000000"/>
                </a:solidFill>
              </a:rPr>
              <a:t>school;</a:t>
            </a:r>
          </a:p>
          <a:p>
            <a:pPr marL="285750" indent="-285750" eaLnBrk="0" hangingPunct="0">
              <a:spcBef>
                <a:spcPts val="800"/>
              </a:spcBef>
              <a:buClr>
                <a:srgbClr val="E4A11B"/>
              </a:buClr>
              <a:buSzPct val="75000"/>
              <a:buFontTx/>
              <a:buBlip>
                <a:blip r:embed="rId2"/>
              </a:buBlip>
            </a:pPr>
            <a:r>
              <a:rPr lang="en-US" sz="2800" b="1" u="sng" dirty="0" smtClean="0">
                <a:solidFill>
                  <a:srgbClr val="000000"/>
                </a:solidFill>
              </a:rPr>
              <a:t>Internationally benchmarked</a:t>
            </a:r>
            <a:r>
              <a:rPr lang="en-US" sz="2800" dirty="0" smtClean="0">
                <a:solidFill>
                  <a:srgbClr val="000000"/>
                </a:solidFill>
              </a:rPr>
              <a:t>; </a:t>
            </a:r>
          </a:p>
          <a:p>
            <a:pPr marL="285750" indent="-285750" eaLnBrk="0" hangingPunct="0">
              <a:spcBef>
                <a:spcPts val="800"/>
              </a:spcBef>
              <a:buClr>
                <a:srgbClr val="E4A11B"/>
              </a:buClr>
              <a:buSzPct val="75000"/>
              <a:buFontTx/>
              <a:buBlip>
                <a:blip r:embed="rId2"/>
              </a:buBlip>
            </a:pPr>
            <a:r>
              <a:rPr lang="en-US" sz="2800" b="1" u="sng" dirty="0">
                <a:solidFill>
                  <a:srgbClr val="000000"/>
                </a:solidFill>
              </a:rPr>
              <a:t>Equity</a:t>
            </a:r>
            <a:r>
              <a:rPr lang="en-US" sz="2800" b="1" dirty="0">
                <a:solidFill>
                  <a:srgbClr val="000000"/>
                </a:solidFill>
              </a:rPr>
              <a:t>:</a:t>
            </a:r>
            <a:r>
              <a:rPr lang="en-US" sz="2800" b="1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not </a:t>
            </a:r>
            <a:r>
              <a:rPr lang="en-US" sz="2800" dirty="0">
                <a:solidFill>
                  <a:srgbClr val="000000"/>
                </a:solidFill>
              </a:rPr>
              <a:t>dependent on a student’s zip </a:t>
            </a:r>
            <a:r>
              <a:rPr lang="en-US" sz="2800" dirty="0" smtClean="0">
                <a:solidFill>
                  <a:srgbClr val="000000"/>
                </a:solidFill>
              </a:rPr>
              <a:t>code;</a:t>
            </a:r>
          </a:p>
          <a:p>
            <a:pPr marL="285750" indent="-285750" eaLnBrk="0" hangingPunct="0">
              <a:spcBef>
                <a:spcPts val="800"/>
              </a:spcBef>
              <a:buClr>
                <a:srgbClr val="E4A11B"/>
              </a:buClr>
              <a:buSzPct val="75000"/>
              <a:buFontTx/>
              <a:buBlip>
                <a:blip r:embed="rId2"/>
              </a:buBlip>
            </a:pPr>
            <a:r>
              <a:rPr lang="en-US" sz="2800" b="1" u="sng" dirty="0" smtClean="0">
                <a:solidFill>
                  <a:srgbClr val="000000"/>
                </a:solidFill>
              </a:rPr>
              <a:t>Focused</a:t>
            </a:r>
            <a:r>
              <a:rPr lang="en-US" sz="2800" b="1" u="sng" dirty="0">
                <a:solidFill>
                  <a:srgbClr val="000000"/>
                </a:solidFill>
              </a:rPr>
              <a:t>, coherent, and </a:t>
            </a:r>
            <a:r>
              <a:rPr lang="en-US" sz="2800" b="1" u="sng" dirty="0" smtClean="0">
                <a:solidFill>
                  <a:srgbClr val="000000"/>
                </a:solidFill>
              </a:rPr>
              <a:t>clear</a:t>
            </a:r>
            <a:r>
              <a:rPr lang="en-US" sz="2800" dirty="0" smtClean="0">
                <a:solidFill>
                  <a:srgbClr val="000000"/>
                </a:solidFill>
              </a:rPr>
              <a:t>; </a:t>
            </a:r>
          </a:p>
          <a:p>
            <a:pPr marL="285750" indent="-285750" eaLnBrk="0" hangingPunct="0">
              <a:spcBef>
                <a:spcPts val="800"/>
              </a:spcBef>
              <a:buClr>
                <a:srgbClr val="E4A11B"/>
              </a:buClr>
              <a:buSzPct val="75000"/>
              <a:buFontTx/>
              <a:buBlip>
                <a:blip r:embed="rId2"/>
              </a:buBlip>
            </a:pPr>
            <a:r>
              <a:rPr lang="en-US" sz="2800" b="1" u="sng" dirty="0">
                <a:solidFill>
                  <a:srgbClr val="000000"/>
                </a:solidFill>
              </a:rPr>
              <a:t>Collaboration</a:t>
            </a:r>
            <a:r>
              <a:rPr lang="en-US" sz="2800" b="1" dirty="0" smtClean="0">
                <a:solidFill>
                  <a:srgbClr val="000000"/>
                </a:solidFill>
              </a:rPr>
              <a:t>: across states, K-12 and higher education</a:t>
            </a:r>
            <a:endParaRPr lang="en-US" sz="28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6" descr="CCSSAdop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1819275"/>
            <a:ext cx="9161318" cy="5038725"/>
          </a:xfrm>
          <a:prstGeom prst="rect">
            <a:avLst/>
          </a:prstGeom>
        </p:spPr>
      </p:pic>
      <p:sp>
        <p:nvSpPr>
          <p:cNvPr id="5" name="Rectangle 2"/>
          <p:cNvSpPr>
            <a:spLocks noGrp="1"/>
          </p:cNvSpPr>
          <p:nvPr>
            <p:ph type="title"/>
          </p:nvPr>
        </p:nvSpPr>
        <p:spPr>
          <a:xfrm>
            <a:off x="0" y="-1"/>
            <a:ext cx="8458200" cy="128587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45</a:t>
            </a:r>
            <a:r>
              <a:rPr lang="en-US" sz="2800" dirty="0" smtClean="0"/>
              <a:t> </a:t>
            </a:r>
            <a:r>
              <a:rPr lang="en-US" sz="2800" dirty="0"/>
              <a:t>States + DC Have Adopted the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Common </a:t>
            </a:r>
            <a:r>
              <a:rPr lang="en-US" sz="2800" dirty="0"/>
              <a:t>Core State Standards</a:t>
            </a:r>
            <a:endParaRPr lang="en-US" sz="2800" dirty="0" smtClean="0">
              <a:ea typeface="ＭＳ Ｐゴシック" pitchFamily="-111" charset="-128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934200" y="6324600"/>
            <a:ext cx="1524000" cy="5334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CFCA196-27E7-4535-9F1F-EDE112EA194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Text Placeholder 4"/>
          <p:cNvSpPr txBox="1">
            <a:spLocks/>
          </p:cNvSpPr>
          <p:nvPr/>
        </p:nvSpPr>
        <p:spPr bwMode="auto">
          <a:xfrm>
            <a:off x="0" y="6019800"/>
            <a:ext cx="541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90000"/>
              </a:spcBef>
              <a:spcAft>
                <a:spcPts val="600"/>
              </a:spcAft>
              <a:buFontTx/>
              <a:buNone/>
              <a:defRPr sz="1800" b="1">
                <a:solidFill>
                  <a:srgbClr val="0091B2"/>
                </a:solidFill>
                <a:latin typeface="+mn-lt"/>
                <a:ea typeface="Geneva" pitchFamily="-108" charset="-128"/>
                <a:cs typeface="Geneva" pitchFamily="-108" charset="-128"/>
              </a:defRPr>
            </a:lvl1pPr>
            <a:lvl2pPr marL="742950" indent="-285750" algn="l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E4A11B"/>
              </a:buClr>
              <a:buSzPct val="75000"/>
              <a:buBlip>
                <a:blip r:embed="rId3"/>
              </a:buBlip>
              <a:defRPr sz="1700">
                <a:solidFill>
                  <a:srgbClr val="6B6B6B"/>
                </a:solidFill>
                <a:latin typeface="+mn-lt"/>
                <a:ea typeface="Geneva" pitchFamily="-108" charset="-128"/>
              </a:defRPr>
            </a:lvl2pPr>
            <a:lvl3pPr marL="914400" indent="177800" algn="l" rtl="0" eaLnBrk="0" fontAlgn="base" hangingPunct="0">
              <a:spcBef>
                <a:spcPts val="800"/>
              </a:spcBef>
              <a:spcAft>
                <a:spcPct val="0"/>
              </a:spcAft>
              <a:buChar char="•"/>
              <a:defRPr sz="1700">
                <a:solidFill>
                  <a:srgbClr val="6B6B6B"/>
                </a:solidFill>
                <a:latin typeface="+mn-lt"/>
                <a:ea typeface="Geneva" pitchFamily="-108" charset="-128"/>
              </a:defRPr>
            </a:lvl3pPr>
            <a:lvl4pPr marL="1600200" indent="-228600" algn="l" rtl="0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Char char="–"/>
              <a:defRPr sz="1700">
                <a:solidFill>
                  <a:srgbClr val="6B6B6B"/>
                </a:solidFill>
                <a:latin typeface="+mn-lt"/>
                <a:ea typeface="Geneva" pitchFamily="-108" charset="-128"/>
              </a:defRPr>
            </a:lvl4pPr>
            <a:lvl5pPr marL="2057400" indent="-228600" algn="l" rtl="0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6B6B6B"/>
                </a:solidFill>
                <a:latin typeface="+mn-lt"/>
                <a:ea typeface="Geneva" pitchFamily="-108" charset="-128"/>
              </a:defRPr>
            </a:lvl5pPr>
            <a:lvl6pPr marL="2514600" indent="-228600" algn="l" rtl="0" fontAlgn="base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defRPr sz="1700">
                <a:solidFill>
                  <a:srgbClr val="6B6B6B"/>
                </a:solidFill>
                <a:latin typeface="+mn-lt"/>
                <a:ea typeface="Geneva" pitchFamily="-108" charset="-128"/>
              </a:defRPr>
            </a:lvl6pPr>
            <a:lvl7pPr marL="2971800" indent="-228600" algn="l" rtl="0" fontAlgn="base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defRPr sz="1700">
                <a:solidFill>
                  <a:srgbClr val="6B6B6B"/>
                </a:solidFill>
                <a:latin typeface="+mn-lt"/>
                <a:ea typeface="Geneva" pitchFamily="-108" charset="-128"/>
              </a:defRPr>
            </a:lvl7pPr>
            <a:lvl8pPr marL="3429000" indent="-228600" algn="l" rtl="0" fontAlgn="base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defRPr sz="1700">
                <a:solidFill>
                  <a:srgbClr val="6B6B6B"/>
                </a:solidFill>
                <a:latin typeface="+mn-lt"/>
                <a:ea typeface="Geneva" pitchFamily="-108" charset="-128"/>
              </a:defRPr>
            </a:lvl8pPr>
            <a:lvl9pPr marL="3886200" indent="-228600" algn="l" rtl="0" fontAlgn="base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defRPr sz="1700">
                <a:solidFill>
                  <a:srgbClr val="6B6B6B"/>
                </a:solidFill>
                <a:latin typeface="+mn-lt"/>
                <a:ea typeface="Geneva" pitchFamily="-108" charset="-128"/>
              </a:defRPr>
            </a:lvl9pPr>
          </a:lstStyle>
          <a:p>
            <a:r>
              <a:rPr lang="en-US" sz="1200" dirty="0" smtClean="0">
                <a:solidFill>
                  <a:schemeClr val="tx1"/>
                </a:solidFill>
              </a:rPr>
              <a:t>* Minnesota adopted the CCSS in ELA only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7063" lvl="1" indent="-339725"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ea typeface="Geneva"/>
              </a:rPr>
              <a:t>For many young people, high school wasn’t preparing them for college or careers</a:t>
            </a:r>
          </a:p>
          <a:p>
            <a:pPr marL="627063" lvl="1" indent="-339725"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ea typeface="Geneva"/>
                <a:cs typeface="Geneva"/>
              </a:rPr>
              <a:t>States had different standards</a:t>
            </a:r>
          </a:p>
          <a:p>
            <a:pPr marL="627063" lvl="1" indent="-339725"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ea typeface="Geneva"/>
                <a:cs typeface="Geneva"/>
              </a:rPr>
              <a:t>Prepares students with knowledge and skills to succeed in college and career</a:t>
            </a:r>
          </a:p>
          <a:p>
            <a:pPr marL="627063" lvl="1" indent="-339725"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ea typeface="Geneva"/>
                <a:cs typeface="Geneva"/>
              </a:rPr>
              <a:t>Ensures consistent expectations regardless of a student’s zip code</a:t>
            </a:r>
          </a:p>
          <a:p>
            <a:pPr marL="627063" lvl="1" indent="-339725"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ea typeface="Geneva"/>
                <a:cs typeface="Geneva"/>
              </a:rPr>
              <a:t>Provides educators, parents and students with clear, focused guideposts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The CCSS Important?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/>
          <a:p>
            <a:pPr>
              <a:defRPr/>
            </a:pPr>
            <a:fld id="{7B21D4B7-1136-8A4B-A736-91EF1019DB3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7813"/>
            <a:ext cx="8610600" cy="1139825"/>
          </a:xfrm>
        </p:spPr>
        <p:txBody>
          <a:bodyPr/>
          <a:lstStyle/>
          <a:p>
            <a:pPr algn="ctr" eaLnBrk="1" hangingPunct="1"/>
            <a:r>
              <a:rPr lang="en-US" sz="2400" b="1" dirty="0">
                <a:latin typeface="Times New Roman" charset="0"/>
              </a:rPr>
              <a:t>New Jersey High School Proficiency Assessment Language Arts Literacy Proficient or Above by Ethnicity (2002-2008)</a:t>
            </a:r>
          </a:p>
        </p:txBody>
      </p:sp>
      <p:graphicFrame>
        <p:nvGraphicFramePr>
          <p:cNvPr id="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" y="1671638"/>
          <a:ext cx="9085005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Chart" r:id="rId3" imgW="9144000" imgH="6654800" progId="Excel.Sheet.8">
                  <p:embed/>
                </p:oleObj>
              </mc:Choice>
              <mc:Fallback>
                <p:oleObj name="Chart" r:id="rId3" imgW="9144000" imgH="6654800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1671638"/>
                        <a:ext cx="9085005" cy="502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28600" y="6096000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200"/>
              <a:t>.  </a:t>
            </a:r>
          </a:p>
          <a:p>
            <a:pPr eaLnBrk="1" hangingPunct="1"/>
            <a:endParaRPr lang="en-US" sz="12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/>
          <a:p>
            <a:pPr>
              <a:defRPr/>
            </a:pPr>
            <a:fld id="{634EAFD4-9CD1-1E4A-AB81-D243A2A7704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1139825"/>
          </a:xfrm>
        </p:spPr>
        <p:txBody>
          <a:bodyPr/>
          <a:lstStyle/>
          <a:p>
            <a:pPr algn="ctr" eaLnBrk="1" hangingPunct="1"/>
            <a:r>
              <a:rPr lang="en-US" sz="2800" b="1" dirty="0">
                <a:latin typeface="Times New Roman" charset="0"/>
              </a:rPr>
              <a:t>New Jersey Grade Eight Students: Science</a:t>
            </a:r>
            <a:br>
              <a:rPr lang="en-US" sz="2800" b="1" dirty="0">
                <a:latin typeface="Times New Roman" charset="0"/>
              </a:rPr>
            </a:br>
            <a:r>
              <a:rPr lang="en-US" sz="2800" b="1" dirty="0">
                <a:latin typeface="Times New Roman" charset="0"/>
              </a:rPr>
              <a:t>Percent Proficient or Above by Ethnicity (2000-2008)</a:t>
            </a:r>
            <a:endParaRPr lang="en-US" sz="2800" b="1" dirty="0">
              <a:latin typeface="Times New Roman" charset="0"/>
              <a:ea typeface="Arial" charset="0"/>
              <a:cs typeface="Arial" charset="0"/>
            </a:endParaRPr>
          </a:p>
        </p:txBody>
      </p:sp>
      <p:graphicFrame>
        <p:nvGraphicFramePr>
          <p:cNvPr id="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457200" y="1219200"/>
          <a:ext cx="8305800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9" name="Chart" r:id="rId3" imgW="7762951" imgH="5610149" progId="Excel.Chart.8">
                  <p:embed/>
                </p:oleObj>
              </mc:Choice>
              <mc:Fallback>
                <p:oleObj name="Chart" r:id="rId3" imgW="7762951" imgH="5610149" progId="Excel.Char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19200"/>
                        <a:ext cx="8305800" cy="480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1016</TotalTime>
  <Words>956</Words>
  <Application>Microsoft Macintosh PowerPoint</Application>
  <PresentationFormat>On-screen Show (4:3)</PresentationFormat>
  <Paragraphs>209</Paragraphs>
  <Slides>22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Concourse</vt:lpstr>
      <vt:lpstr>Chart</vt:lpstr>
      <vt:lpstr>Worksheet</vt:lpstr>
      <vt:lpstr>Core Common State Standards and “College Readiness”</vt:lpstr>
      <vt:lpstr>Core Common Standards (CCSS)</vt:lpstr>
      <vt:lpstr>What are the CCSS?</vt:lpstr>
      <vt:lpstr>New Assessments</vt:lpstr>
      <vt:lpstr>Why Common Core State Standards?</vt:lpstr>
      <vt:lpstr>45 States + DC Have Adopted the  Common Core State Standards</vt:lpstr>
      <vt:lpstr>Why are The CCSS Important?</vt:lpstr>
      <vt:lpstr>New Jersey High School Proficiency Assessment Language Arts Literacy Proficient or Above by Ethnicity (2002-2008)</vt:lpstr>
      <vt:lpstr>New Jersey Grade Eight Students: Science Percent Proficient or Above by Ethnicity (2000-2008)</vt:lpstr>
      <vt:lpstr>New Jersey High School Proficiency Assessment: Mathematics Proficient or Above by Ethnicity (2002-2008)</vt:lpstr>
      <vt:lpstr>PowerPoint Presentation</vt:lpstr>
      <vt:lpstr>High School PISA 2003 Problem-Solving U.S. Ranked 24th Out of 29 </vt:lpstr>
      <vt:lpstr> Many College Students Fail to Earn a  Degree in New Jersey</vt:lpstr>
      <vt:lpstr> Enrollment in College Does NOT Equal  College Readiness</vt:lpstr>
      <vt:lpstr> Of Every 100 9th Graders in New Jersey…</vt:lpstr>
      <vt:lpstr>New Jersey Public College and University Remediation Rates</vt:lpstr>
      <vt:lpstr>Community College Remediation Rates</vt:lpstr>
      <vt:lpstr> Personal Benefits of Education in New Jersey</vt:lpstr>
      <vt:lpstr>Employer’s Satisfaction Levels</vt:lpstr>
      <vt:lpstr>PowerPoint Presentation</vt:lpstr>
      <vt:lpstr>Why FDU?</vt:lpstr>
      <vt:lpstr>Developing A CCSS Task Force</vt:lpstr>
    </vt:vector>
  </TitlesOfParts>
  <Company>FDU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Does It Mean to Be “College Ready?”</dc:title>
  <dc:creator>Vicki Cohen</dc:creator>
  <cp:lastModifiedBy>Vicki Cohen</cp:lastModifiedBy>
  <cp:revision>16</cp:revision>
  <dcterms:created xsi:type="dcterms:W3CDTF">2013-08-18T15:07:42Z</dcterms:created>
  <dcterms:modified xsi:type="dcterms:W3CDTF">2013-08-22T14:57:22Z</dcterms:modified>
</cp:coreProperties>
</file>