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4" r:id="rId3"/>
    <p:sldId id="263" r:id="rId4"/>
    <p:sldId id="258" r:id="rId5"/>
    <p:sldId id="259" r:id="rId6"/>
    <p:sldId id="260" r:id="rId7"/>
    <p:sldId id="262" r:id="rId8"/>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09" autoAdjust="0"/>
  </p:normalViewPr>
  <p:slideViewPr>
    <p:cSldViewPr>
      <p:cViewPr varScale="1">
        <p:scale>
          <a:sx n="70" d="100"/>
          <a:sy n="70" d="100"/>
        </p:scale>
        <p:origin x="-1164" y="-102"/>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553DD247-21E2-4388-9F9A-0B917F4D9D5E}" type="datetimeFigureOut">
              <a:rPr lang="en-US" smtClean="0"/>
              <a:t>1/12/2010</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53A7A1AA-3234-4F2A-98D2-DDC23865DC0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A7A1AA-3234-4F2A-98D2-DDC23865DC09}"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3D833B-8B36-4F8B-AAD9-D2965F25CB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FAE30D-AB7A-43A3-8B12-CD15B5C62988}" type="datetimeFigureOut">
              <a:rPr lang="en-US" smtClean="0"/>
              <a:pPr/>
              <a:t>1/12/2010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3D833B-8B36-4F8B-AAD9-D2965F25CBC8}"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8FAE30D-AB7A-43A3-8B12-CD15B5C62988}" type="datetimeFigureOut">
              <a:rPr lang="en-US" smtClean="0"/>
              <a:pPr/>
              <a:t>1/12/2010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73D833B-8B36-4F8B-AAD9-D2965F25CBC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hyperlink" Target="mailto:koenig@fdu.edu" TargetMode="Externa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3600" dirty="0" smtClean="0">
                <a:latin typeface="Times New Roman" pitchFamily="18" charset="0"/>
                <a:cs typeface="Times New Roman" pitchFamily="18" charset="0"/>
              </a:rPr>
              <a:t>Termination Notification Manual</a:t>
            </a:r>
            <a:endParaRPr lang="en-US" sz="3600" dirty="0">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1676400" y="1828800"/>
            <a:ext cx="5867400" cy="18669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advTm="20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6800"/>
            <a:ext cx="8183880" cy="1051560"/>
          </a:xfrm>
        </p:spPr>
        <p:txBody>
          <a:bodyPr>
            <a:normAutofit/>
          </a:bodyPr>
          <a:lstStyle/>
          <a:p>
            <a:r>
              <a:rPr lang="en-US" sz="2200" dirty="0" smtClean="0"/>
              <a:t>Click on our Termination Notification Link located on the side of the HR.FDU.EDU home page</a:t>
            </a:r>
            <a:endParaRPr lang="en-US" sz="2200" dirty="0"/>
          </a:p>
        </p:txBody>
      </p:sp>
      <p:pic>
        <p:nvPicPr>
          <p:cNvPr id="2050" name="Picture 2"/>
          <p:cNvPicPr>
            <a:picLocks noChangeAspect="1" noChangeArrowheads="1"/>
          </p:cNvPicPr>
          <p:nvPr/>
        </p:nvPicPr>
        <p:blipFill>
          <a:blip r:embed="rId2" cstate="print"/>
          <a:srcRect/>
          <a:stretch>
            <a:fillRect/>
          </a:stretch>
        </p:blipFill>
        <p:spPr bwMode="auto">
          <a:xfrm>
            <a:off x="457200" y="457200"/>
            <a:ext cx="8177110" cy="4114800"/>
          </a:xfrm>
          <a:prstGeom prst="rect">
            <a:avLst/>
          </a:prstGeom>
          <a:noFill/>
          <a:ln w="9525">
            <a:noFill/>
            <a:miter lim="800000"/>
            <a:headEnd/>
            <a:tailEnd/>
          </a:ln>
        </p:spPr>
      </p:pic>
      <p:sp>
        <p:nvSpPr>
          <p:cNvPr id="4" name="AutoShape 2"/>
          <p:cNvSpPr>
            <a:spLocks noChangeArrowheads="1"/>
          </p:cNvSpPr>
          <p:nvPr/>
        </p:nvSpPr>
        <p:spPr bwMode="auto">
          <a:xfrm rot="1329248">
            <a:off x="2306914" y="4058478"/>
            <a:ext cx="552450" cy="219075"/>
          </a:xfrm>
          <a:prstGeom prst="leftArrow">
            <a:avLst>
              <a:gd name="adj1" fmla="val 50000"/>
              <a:gd name="adj2" fmla="val 63043"/>
            </a:avLst>
          </a:prstGeom>
          <a:gradFill rotWithShape="0">
            <a:gsLst>
              <a:gs pos="0">
                <a:srgbClr val="FFC000">
                  <a:gamma/>
                  <a:tint val="28627"/>
                  <a:invGamma/>
                </a:srgbClr>
              </a:gs>
              <a:gs pos="50000">
                <a:srgbClr val="FFC000"/>
              </a:gs>
              <a:gs pos="100000">
                <a:srgbClr val="FFC000">
                  <a:gamma/>
                  <a:tint val="28627"/>
                  <a:invGamma/>
                </a:srgbClr>
              </a:gs>
            </a:gsLst>
            <a:lin ang="5400000" scaled="1"/>
          </a:gra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5590"/>
            <a:ext cx="8183880" cy="881810"/>
          </a:xfrm>
        </p:spPr>
        <p:txBody>
          <a:bodyPr>
            <a:noAutofit/>
          </a:bodyPr>
          <a:lstStyle/>
          <a:p>
            <a:r>
              <a:rPr lang="en-US" sz="2000" dirty="0" smtClean="0"/>
              <a:t>Click on our The Termination Notification Link to begin your process.</a:t>
            </a:r>
            <a:endParaRPr lang="en-US" sz="2000" dirty="0"/>
          </a:p>
        </p:txBody>
      </p:sp>
      <p:pic>
        <p:nvPicPr>
          <p:cNvPr id="1026" name="Picture 2"/>
          <p:cNvPicPr>
            <a:picLocks noChangeAspect="1" noChangeArrowheads="1"/>
          </p:cNvPicPr>
          <p:nvPr/>
        </p:nvPicPr>
        <p:blipFill>
          <a:blip r:embed="rId2" cstate="print"/>
          <a:srcRect/>
          <a:stretch>
            <a:fillRect/>
          </a:stretch>
        </p:blipFill>
        <p:spPr bwMode="auto">
          <a:xfrm>
            <a:off x="533400" y="533400"/>
            <a:ext cx="7940666" cy="4414838"/>
          </a:xfrm>
          <a:prstGeom prst="rect">
            <a:avLst/>
          </a:prstGeom>
          <a:noFill/>
          <a:ln w="9525">
            <a:noFill/>
            <a:miter lim="800000"/>
            <a:headEnd/>
            <a:tailEnd/>
          </a:ln>
        </p:spPr>
      </p:pic>
      <p:sp>
        <p:nvSpPr>
          <p:cNvPr id="4" name="AutoShape 2"/>
          <p:cNvSpPr>
            <a:spLocks noChangeArrowheads="1"/>
          </p:cNvSpPr>
          <p:nvPr/>
        </p:nvSpPr>
        <p:spPr bwMode="auto">
          <a:xfrm>
            <a:off x="4419600" y="2514600"/>
            <a:ext cx="552450" cy="219075"/>
          </a:xfrm>
          <a:prstGeom prst="leftArrow">
            <a:avLst>
              <a:gd name="adj1" fmla="val 50000"/>
              <a:gd name="adj2" fmla="val 63043"/>
            </a:avLst>
          </a:prstGeom>
          <a:gradFill rotWithShape="0">
            <a:gsLst>
              <a:gs pos="0">
                <a:srgbClr val="FFC000">
                  <a:gamma/>
                  <a:tint val="28627"/>
                  <a:invGamma/>
                </a:srgbClr>
              </a:gs>
              <a:gs pos="50000">
                <a:srgbClr val="FFC000"/>
              </a:gs>
              <a:gs pos="100000">
                <a:srgbClr val="FFC000">
                  <a:gamma/>
                  <a:tint val="28627"/>
                  <a:invGamma/>
                </a:srgbClr>
              </a:gs>
            </a:gsLst>
            <a:lin ang="5400000" scaled="1"/>
          </a:gra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5" name="AutoShape 2"/>
          <p:cNvSpPr>
            <a:spLocks noChangeArrowheads="1"/>
          </p:cNvSpPr>
          <p:nvPr/>
        </p:nvSpPr>
        <p:spPr bwMode="auto">
          <a:xfrm>
            <a:off x="4572000" y="3048000"/>
            <a:ext cx="552450" cy="219075"/>
          </a:xfrm>
          <a:prstGeom prst="leftArrow">
            <a:avLst>
              <a:gd name="adj1" fmla="val 50000"/>
              <a:gd name="adj2" fmla="val 63043"/>
            </a:avLst>
          </a:prstGeom>
          <a:gradFill rotWithShape="0">
            <a:gsLst>
              <a:gs pos="0">
                <a:srgbClr val="FFC000">
                  <a:gamma/>
                  <a:tint val="28627"/>
                  <a:invGamma/>
                </a:srgbClr>
              </a:gs>
              <a:gs pos="50000">
                <a:srgbClr val="FFC000"/>
              </a:gs>
              <a:gs pos="100000">
                <a:srgbClr val="FFC000">
                  <a:gamma/>
                  <a:tint val="28627"/>
                  <a:invGamma/>
                </a:srgbClr>
              </a:gs>
            </a:gsLst>
            <a:lin ang="5400000" scaled="1"/>
          </a:gra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2000" fill="hold"/>
                                        <p:tgtEl>
                                          <p:spTgt spid="4"/>
                                        </p:tgtEl>
                                      </p:cBhvr>
                                      <p:by x="150000" y="150000"/>
                                    </p:animScale>
                                  </p:childTnLst>
                                </p:cTn>
                              </p:par>
                            </p:childTnLst>
                          </p:cTn>
                        </p:par>
                        <p:par>
                          <p:cTn id="7" fill="hold">
                            <p:stCondLst>
                              <p:cond delay="2000"/>
                            </p:stCondLst>
                            <p:childTnLst>
                              <p:par>
                                <p:cTn id="8" presetID="6" presetClass="emph" presetSubtype="0" fill="hold" grpId="0" nodeType="afterEffect">
                                  <p:stCondLst>
                                    <p:cond delay="0"/>
                                  </p:stCondLst>
                                  <p:childTnLst>
                                    <p:animScale>
                                      <p:cBhvr>
                                        <p:cTn id="9"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57200" y="4876800"/>
            <a:ext cx="8183880" cy="1051560"/>
          </a:xfrm>
        </p:spPr>
        <p:txBody>
          <a:bodyPr>
            <a:noAutofit/>
          </a:bodyPr>
          <a:lstStyle/>
          <a:p>
            <a:r>
              <a:rPr lang="en-US" sz="1600" dirty="0" smtClean="0"/>
              <a:t>Home Page of the Termination Notification site. Use your Webmail login and password to access and begin using this site. In the event you have forgotten your login and password please contact UTAC at 973.443.8822</a:t>
            </a:r>
            <a:endParaRPr lang="en-US" sz="1600" dirty="0"/>
          </a:p>
        </p:txBody>
      </p:sp>
      <p:pic>
        <p:nvPicPr>
          <p:cNvPr id="14" name="Picture 13"/>
          <p:cNvPicPr/>
          <p:nvPr/>
        </p:nvPicPr>
        <p:blipFill>
          <a:blip r:embed="rId3" cstate="print"/>
          <a:srcRect/>
          <a:stretch>
            <a:fillRect/>
          </a:stretch>
        </p:blipFill>
        <p:spPr bwMode="auto">
          <a:xfrm>
            <a:off x="1676400" y="685800"/>
            <a:ext cx="5943600" cy="4076700"/>
          </a:xfrm>
          <a:prstGeom prst="rect">
            <a:avLst/>
          </a:prstGeom>
          <a:noFill/>
          <a:ln w="9525">
            <a:noFill/>
            <a:miter lim="800000"/>
            <a:headEnd/>
            <a:tailEnd/>
          </a:ln>
        </p:spPr>
      </p:pic>
    </p:spTree>
  </p:cSld>
  <p:clrMapOvr>
    <a:masterClrMapping/>
  </p:clrMapOvr>
  <p:transition spd="slow">
    <p:fade/>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4" cstate="print"/>
          <a:srcRect/>
          <a:stretch>
            <a:fillRect/>
          </a:stretch>
        </p:blipFill>
        <p:spPr bwMode="auto">
          <a:xfrm>
            <a:off x="533400" y="4267201"/>
            <a:ext cx="8077200" cy="1624512"/>
          </a:xfrm>
          <a:prstGeom prst="rect">
            <a:avLst/>
          </a:prstGeom>
          <a:noFill/>
          <a:ln w="9525">
            <a:noFill/>
            <a:miter lim="800000"/>
            <a:headEnd/>
            <a:tailEnd/>
          </a:ln>
        </p:spPr>
      </p:pic>
      <p:sp>
        <p:nvSpPr>
          <p:cNvPr id="2" name="Title 1"/>
          <p:cNvSpPr>
            <a:spLocks noGrp="1"/>
          </p:cNvSpPr>
          <p:nvPr>
            <p:ph type="title"/>
          </p:nvPr>
        </p:nvSpPr>
        <p:spPr>
          <a:xfrm>
            <a:off x="381000" y="5943600"/>
            <a:ext cx="8382000" cy="626950"/>
          </a:xfrm>
        </p:spPr>
        <p:txBody>
          <a:bodyPr>
            <a:noAutofit/>
          </a:bodyPr>
          <a:lstStyle/>
          <a:p>
            <a:r>
              <a:rPr lang="en-US" sz="1400" dirty="0" smtClean="0"/>
              <a:t>Fill in all fields on this page &amp; select boxes that pertain to confiscated University property in the Supervisor Checklist, click Department Supervisor Submit to finalize your Termination &amp; to send this Notification to HR &amp; ORIT Departments.</a:t>
            </a:r>
            <a:endParaRPr lang="en-US" sz="1400" dirty="0"/>
          </a:p>
        </p:txBody>
      </p:sp>
      <p:sp>
        <p:nvSpPr>
          <p:cNvPr id="5" name="AutoShape 2"/>
          <p:cNvSpPr>
            <a:spLocks noChangeArrowheads="1"/>
          </p:cNvSpPr>
          <p:nvPr/>
        </p:nvSpPr>
        <p:spPr bwMode="auto">
          <a:xfrm rot="10800000">
            <a:off x="2438400" y="5562600"/>
            <a:ext cx="552450" cy="219075"/>
          </a:xfrm>
          <a:prstGeom prst="leftArrow">
            <a:avLst>
              <a:gd name="adj1" fmla="val 50000"/>
              <a:gd name="adj2" fmla="val 63043"/>
            </a:avLst>
          </a:prstGeom>
          <a:gradFill rotWithShape="0">
            <a:gsLst>
              <a:gs pos="0">
                <a:srgbClr val="FFC000">
                  <a:gamma/>
                  <a:tint val="28627"/>
                  <a:invGamma/>
                </a:srgbClr>
              </a:gs>
              <a:gs pos="50000">
                <a:srgbClr val="FFC000"/>
              </a:gs>
              <a:gs pos="100000">
                <a:srgbClr val="FFC000">
                  <a:gamma/>
                  <a:tint val="28627"/>
                  <a:invGamma/>
                </a:srgbClr>
              </a:gs>
            </a:gsLst>
            <a:lin ang="5400000" scaled="1"/>
          </a:gra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US"/>
          </a:p>
        </p:txBody>
      </p:sp>
      <p:pic>
        <p:nvPicPr>
          <p:cNvPr id="1028" name="Picture 4"/>
          <p:cNvPicPr>
            <a:picLocks noChangeAspect="1" noChangeArrowheads="1"/>
          </p:cNvPicPr>
          <p:nvPr/>
        </p:nvPicPr>
        <p:blipFill>
          <a:blip r:embed="rId5" cstate="print"/>
          <a:srcRect/>
          <a:stretch>
            <a:fillRect/>
          </a:stretch>
        </p:blipFill>
        <p:spPr bwMode="auto">
          <a:xfrm>
            <a:off x="533400" y="457200"/>
            <a:ext cx="8077200" cy="3809998"/>
          </a:xfrm>
          <a:prstGeom prst="rect">
            <a:avLst/>
          </a:prstGeom>
          <a:noFill/>
          <a:ln w="9525">
            <a:noFill/>
            <a:miter lim="800000"/>
            <a:headEnd/>
            <a:tailEnd/>
          </a:ln>
        </p:spPr>
      </p:pic>
    </p:spTree>
  </p:cSld>
  <p:clrMapOvr>
    <a:masterClrMapping/>
  </p:clrMapOvr>
  <p:transition spd="slow">
    <p:fade/>
    <p:sndAc>
      <p:stSnd>
        <p:snd r:embed="rId3"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48200"/>
            <a:ext cx="8183880" cy="1203960"/>
          </a:xfrm>
        </p:spPr>
        <p:txBody>
          <a:bodyPr>
            <a:normAutofit/>
          </a:bodyPr>
          <a:lstStyle/>
          <a:p>
            <a:r>
              <a:rPr lang="en-US" sz="1600" dirty="0" smtClean="0"/>
              <a:t>To modify an existing entry, click on the Modify Entry tab located on the top of the page . This tab allows Supervisors to see only what they have entered and to make updates on previously sent Terminations. </a:t>
            </a:r>
            <a:endParaRPr lang="en-US" sz="1600" dirty="0"/>
          </a:p>
        </p:txBody>
      </p:sp>
      <p:pic>
        <p:nvPicPr>
          <p:cNvPr id="3" name="Picture 2"/>
          <p:cNvPicPr/>
          <p:nvPr/>
        </p:nvPicPr>
        <p:blipFill>
          <a:blip r:embed="rId3" cstate="print"/>
          <a:srcRect/>
          <a:stretch>
            <a:fillRect/>
          </a:stretch>
        </p:blipFill>
        <p:spPr bwMode="auto">
          <a:xfrm>
            <a:off x="990600" y="533400"/>
            <a:ext cx="7010400" cy="1790700"/>
          </a:xfrm>
          <a:prstGeom prst="rect">
            <a:avLst/>
          </a:prstGeom>
          <a:noFill/>
          <a:ln w="9525">
            <a:noFill/>
            <a:miter lim="800000"/>
            <a:headEnd/>
            <a:tailEnd/>
          </a:ln>
        </p:spPr>
      </p:pic>
      <p:sp>
        <p:nvSpPr>
          <p:cNvPr id="4" name="AutoShape 2"/>
          <p:cNvSpPr>
            <a:spLocks noChangeArrowheads="1"/>
          </p:cNvSpPr>
          <p:nvPr/>
        </p:nvSpPr>
        <p:spPr bwMode="auto">
          <a:xfrm>
            <a:off x="6629400" y="1981200"/>
            <a:ext cx="552450" cy="219075"/>
          </a:xfrm>
          <a:prstGeom prst="leftArrow">
            <a:avLst>
              <a:gd name="adj1" fmla="val 50000"/>
              <a:gd name="adj2" fmla="val 63043"/>
            </a:avLst>
          </a:prstGeom>
          <a:gradFill rotWithShape="0">
            <a:gsLst>
              <a:gs pos="0">
                <a:srgbClr val="FFC000">
                  <a:gamma/>
                  <a:tint val="28627"/>
                  <a:invGamma/>
                </a:srgbClr>
              </a:gs>
              <a:gs pos="50000">
                <a:srgbClr val="FFC000"/>
              </a:gs>
              <a:gs pos="100000">
                <a:srgbClr val="FFC000">
                  <a:gamma/>
                  <a:tint val="28627"/>
                  <a:invGamma/>
                </a:srgbClr>
              </a:gs>
            </a:gsLst>
            <a:lin ang="5400000" scaled="1"/>
          </a:gra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p:nvPr/>
        </p:nvPicPr>
        <p:blipFill>
          <a:blip r:embed="rId4" cstate="print"/>
          <a:srcRect/>
          <a:stretch>
            <a:fillRect/>
          </a:stretch>
        </p:blipFill>
        <p:spPr bwMode="auto">
          <a:xfrm>
            <a:off x="990600" y="2286000"/>
            <a:ext cx="7010400" cy="2209800"/>
          </a:xfrm>
          <a:prstGeom prst="rect">
            <a:avLst/>
          </a:prstGeom>
          <a:noFill/>
          <a:ln w="9525">
            <a:noFill/>
            <a:miter lim="800000"/>
            <a:headEnd/>
            <a:tailEnd/>
          </a:ln>
        </p:spPr>
      </p:pic>
      <p:pic>
        <p:nvPicPr>
          <p:cNvPr id="2050" name="Picture 2"/>
          <p:cNvPicPr>
            <a:picLocks noChangeAspect="1" noChangeArrowheads="1"/>
          </p:cNvPicPr>
          <p:nvPr/>
        </p:nvPicPr>
        <p:blipFill>
          <a:blip r:embed="rId5" cstate="print"/>
          <a:srcRect/>
          <a:stretch>
            <a:fillRect/>
          </a:stretch>
        </p:blipFill>
        <p:spPr bwMode="auto">
          <a:xfrm>
            <a:off x="990600" y="533400"/>
            <a:ext cx="7010400" cy="457200"/>
          </a:xfrm>
          <a:prstGeom prst="rect">
            <a:avLst/>
          </a:prstGeom>
          <a:noFill/>
          <a:ln w="9525">
            <a:noFill/>
            <a:miter lim="800000"/>
            <a:headEnd/>
            <a:tailEnd/>
          </a:ln>
        </p:spPr>
      </p:pic>
      <p:sp>
        <p:nvSpPr>
          <p:cNvPr id="5" name="AutoShape 2"/>
          <p:cNvSpPr>
            <a:spLocks noChangeArrowheads="1"/>
          </p:cNvSpPr>
          <p:nvPr/>
        </p:nvSpPr>
        <p:spPr bwMode="auto">
          <a:xfrm rot="12058196">
            <a:off x="4669105" y="548800"/>
            <a:ext cx="552450" cy="219075"/>
          </a:xfrm>
          <a:prstGeom prst="leftArrow">
            <a:avLst>
              <a:gd name="adj1" fmla="val 50000"/>
              <a:gd name="adj2" fmla="val 63043"/>
            </a:avLst>
          </a:prstGeom>
          <a:gradFill rotWithShape="0">
            <a:gsLst>
              <a:gs pos="0">
                <a:srgbClr val="FFC000">
                  <a:gamma/>
                  <a:tint val="28627"/>
                  <a:invGamma/>
                </a:srgbClr>
              </a:gs>
              <a:gs pos="50000">
                <a:srgbClr val="FFC000"/>
              </a:gs>
              <a:gs pos="100000">
                <a:srgbClr val="FFC000">
                  <a:gamma/>
                  <a:tint val="28627"/>
                  <a:invGamma/>
                </a:srgbClr>
              </a:gs>
            </a:gsLst>
            <a:lin ang="5400000" scaled="1"/>
          </a:gra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1" nodeType="afterEffect">
                                  <p:stCondLst>
                                    <p:cond delay="0"/>
                                  </p:stCondLst>
                                  <p:childTnLst>
                                    <p:animScale>
                                      <p:cBhvr>
                                        <p:cTn id="6" dur="2000" fill="hold"/>
                                        <p:tgtEl>
                                          <p:spTgt spid="5"/>
                                        </p:tgtEl>
                                      </p:cBhvr>
                                      <p:by x="150000" y="150000"/>
                                    </p:animScale>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33400" y="457200"/>
            <a:ext cx="8020050" cy="2143125"/>
          </a:xfrm>
          <a:prstGeom prst="rect">
            <a:avLst/>
          </a:prstGeom>
          <a:noFill/>
          <a:ln w="9525">
            <a:noFill/>
            <a:miter lim="800000"/>
            <a:headEnd/>
            <a:tailEnd/>
          </a:ln>
        </p:spPr>
      </p:pic>
      <p:sp>
        <p:nvSpPr>
          <p:cNvPr id="7" name="Title 6"/>
          <p:cNvSpPr>
            <a:spLocks noGrp="1"/>
          </p:cNvSpPr>
          <p:nvPr>
            <p:ph type="title"/>
          </p:nvPr>
        </p:nvSpPr>
        <p:spPr>
          <a:xfrm>
            <a:off x="457200" y="3810000"/>
            <a:ext cx="8183880" cy="2057400"/>
          </a:xfrm>
        </p:spPr>
        <p:txBody>
          <a:bodyPr>
            <a:normAutofit fontScale="90000"/>
          </a:bodyPr>
          <a:lstStyle/>
          <a:p>
            <a:r>
              <a:rPr lang="en-US" sz="2200" dirty="0" smtClean="0"/>
              <a:t>The Delegates tab allows a supervisor to assign or remove employees privileges within your department access to create a Termination Notification. </a:t>
            </a:r>
            <a:r>
              <a:rPr lang="en-US" sz="2200" dirty="0" smtClean="0"/>
              <a:t>If any assistanc</a:t>
            </a:r>
            <a:r>
              <a:rPr lang="en-US" sz="2200" dirty="0" smtClean="0"/>
              <a:t>e is needed throughout this process please contact Bill Koenig at either </a:t>
            </a:r>
            <a:r>
              <a:rPr lang="en-US" sz="2200" dirty="0" smtClean="0">
                <a:hlinkClick r:id="rId3"/>
              </a:rPr>
              <a:t>koenig@fdu.edu</a:t>
            </a:r>
            <a:r>
              <a:rPr lang="en-US" sz="2200" dirty="0" smtClean="0"/>
              <a:t> or 201.692.2735.</a:t>
            </a:r>
            <a:endParaRPr lang="en-US" sz="2200" dirty="0"/>
          </a:p>
        </p:txBody>
      </p:sp>
      <p:pic>
        <p:nvPicPr>
          <p:cNvPr id="5" name="Picture 2"/>
          <p:cNvPicPr>
            <a:picLocks noChangeAspect="1" noChangeArrowheads="1"/>
          </p:cNvPicPr>
          <p:nvPr/>
        </p:nvPicPr>
        <p:blipFill>
          <a:blip r:embed="rId4" cstate="print"/>
          <a:srcRect/>
          <a:stretch>
            <a:fillRect/>
          </a:stretch>
        </p:blipFill>
        <p:spPr bwMode="auto">
          <a:xfrm>
            <a:off x="533400" y="457200"/>
            <a:ext cx="7924800" cy="685800"/>
          </a:xfrm>
          <a:prstGeom prst="rect">
            <a:avLst/>
          </a:prstGeom>
          <a:noFill/>
          <a:ln w="9525">
            <a:noFill/>
            <a:miter lim="800000"/>
            <a:headEnd/>
            <a:tailEnd/>
          </a:ln>
        </p:spPr>
      </p:pic>
      <p:sp>
        <p:nvSpPr>
          <p:cNvPr id="9" name="AutoShape 2"/>
          <p:cNvSpPr>
            <a:spLocks noChangeArrowheads="1"/>
          </p:cNvSpPr>
          <p:nvPr/>
        </p:nvSpPr>
        <p:spPr bwMode="auto">
          <a:xfrm rot="12058196">
            <a:off x="5507306" y="625001"/>
            <a:ext cx="552450" cy="219075"/>
          </a:xfrm>
          <a:prstGeom prst="leftArrow">
            <a:avLst>
              <a:gd name="adj1" fmla="val 50000"/>
              <a:gd name="adj2" fmla="val 63043"/>
            </a:avLst>
          </a:prstGeom>
          <a:gradFill rotWithShape="0">
            <a:gsLst>
              <a:gs pos="0">
                <a:srgbClr val="FFC000">
                  <a:gamma/>
                  <a:tint val="28627"/>
                  <a:invGamma/>
                </a:srgbClr>
              </a:gs>
              <a:gs pos="50000">
                <a:srgbClr val="FFC000"/>
              </a:gs>
              <a:gs pos="100000">
                <a:srgbClr val="FFC000">
                  <a:gamma/>
                  <a:tint val="28627"/>
                  <a:invGamma/>
                </a:srgbClr>
              </a:gs>
            </a:gsLst>
            <a:lin ang="5400000" scaled="1"/>
          </a:gra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2000" fill="hold"/>
                                        <p:tgtEl>
                                          <p:spTgt spid="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6250</TotalTime>
  <Words>188</Words>
  <Application>Microsoft Office PowerPoint</Application>
  <PresentationFormat>On-screen Show (4:3)</PresentationFormat>
  <Paragraphs>8</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Aspect</vt:lpstr>
      <vt:lpstr>Termination Notification Manual</vt:lpstr>
      <vt:lpstr>Click on our Termination Notification Link located on the side of the HR.FDU.EDU home page</vt:lpstr>
      <vt:lpstr>Click on our The Termination Notification Link to begin your process.</vt:lpstr>
      <vt:lpstr>Home Page of the Termination Notification site. Use your Webmail login and password to access and begin using this site. In the event you have forgotten your login and password please contact UTAC at 973.443.8822</vt:lpstr>
      <vt:lpstr>Fill in all fields on this page &amp; select boxes that pertain to confiscated University property in the Supervisor Checklist, click Department Supervisor Submit to finalize your Termination &amp; to send this Notification to HR &amp; ORIT Departments.</vt:lpstr>
      <vt:lpstr>To modify an existing entry, click on the Modify Entry tab located on the top of the page . This tab allows Supervisors to see only what they have entered and to make updates on previously sent Terminations. </vt:lpstr>
      <vt:lpstr>The Delegates tab allows a supervisor to assign or remove employees privileges within your department access to create a Termination Notification. If any assistance is needed throughout this process please contact Bill Koenig at either koenig@fdu.edu or 201.692.2735.</vt:lpstr>
    </vt:vector>
  </TitlesOfParts>
  <Company>FDU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Termination Notification Manual</dc:title>
  <dc:creator>fduuser</dc:creator>
  <cp:lastModifiedBy>fduuser</cp:lastModifiedBy>
  <cp:revision>360</cp:revision>
  <dcterms:created xsi:type="dcterms:W3CDTF">2009-10-09T14:29:46Z</dcterms:created>
  <dcterms:modified xsi:type="dcterms:W3CDTF">2010-01-12T16:02:55Z</dcterms:modified>
</cp:coreProperties>
</file>