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88" r:id="rId3"/>
    <p:sldId id="289" r:id="rId4"/>
    <p:sldId id="259" r:id="rId5"/>
    <p:sldId id="290" r:id="rId6"/>
    <p:sldId id="300" r:id="rId7"/>
    <p:sldId id="301" r:id="rId8"/>
    <p:sldId id="270" r:id="rId9"/>
    <p:sldId id="291" r:id="rId10"/>
    <p:sldId id="283" r:id="rId11"/>
    <p:sldId id="282" r:id="rId12"/>
    <p:sldId id="285" r:id="rId13"/>
    <p:sldId id="287" r:id="rId14"/>
    <p:sldId id="286" r:id="rId15"/>
    <p:sldId id="292" r:id="rId16"/>
    <p:sldId id="293" r:id="rId17"/>
    <p:sldId id="294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B8704-72FE-FA81-859E-AC3EA5B49436}" v="148" dt="2025-06-25T19:02:15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microsoft.com/office/2015/10/relationships/revisionInfo" Target="revisionInfo.xml" Id="rId26" /><Relationship Type="http://schemas.openxmlformats.org/officeDocument/2006/relationships/slide" Target="slides/slide2.xml" Id="rId3" /><Relationship Type="http://schemas.openxmlformats.org/officeDocument/2006/relationships/presProps" Target="presProps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notesMaster" Target="notesMasters/notesMaster1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tableStyles" Target="tableStyles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theme" Target="theme/theme1.xml" Id="rId23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viewProps" Target="viewProps.xml" Id="rId22" 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AB770-29A5-4007-A7A7-081396124BF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2D67A2F-4850-44EF-A58A-B59EE9A044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Quiet Hours​</a:t>
          </a:r>
        </a:p>
      </dgm:t>
    </dgm:pt>
    <dgm:pt modelId="{8A642199-9AFC-4026-8CF3-6881467CD755}" type="parTrans" cxnId="{BB7B37A9-FAAF-487B-8AF2-83EDF8B112B0}">
      <dgm:prSet/>
      <dgm:spPr/>
      <dgm:t>
        <a:bodyPr/>
        <a:lstStyle/>
        <a:p>
          <a:endParaRPr lang="en-US"/>
        </a:p>
      </dgm:t>
    </dgm:pt>
    <dgm:pt modelId="{361D19E0-5316-4160-B393-056900FAECBD}" type="sibTrans" cxnId="{BB7B37A9-FAAF-487B-8AF2-83EDF8B112B0}">
      <dgm:prSet/>
      <dgm:spPr/>
      <dgm:t>
        <a:bodyPr/>
        <a:lstStyle/>
        <a:p>
          <a:endParaRPr lang="en-US"/>
        </a:p>
      </dgm:t>
    </dgm:pt>
    <dgm:pt modelId="{F2A04324-3A87-414B-A705-9A765D6366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Study Space​</a:t>
          </a:r>
        </a:p>
      </dgm:t>
    </dgm:pt>
    <dgm:pt modelId="{7BF7E36E-ABB5-4E04-99BD-B734598F2676}" type="parTrans" cxnId="{E651779A-713A-4E67-9BAC-CC1FBE36DCBB}">
      <dgm:prSet/>
      <dgm:spPr/>
      <dgm:t>
        <a:bodyPr/>
        <a:lstStyle/>
        <a:p>
          <a:endParaRPr lang="en-US"/>
        </a:p>
      </dgm:t>
    </dgm:pt>
    <dgm:pt modelId="{BB015ACD-CDBF-4C04-8F3F-5809C36D6999}" type="sibTrans" cxnId="{E651779A-713A-4E67-9BAC-CC1FBE36DCBB}">
      <dgm:prSet/>
      <dgm:spPr/>
      <dgm:t>
        <a:bodyPr/>
        <a:lstStyle/>
        <a:p>
          <a:endParaRPr lang="en-US"/>
        </a:p>
      </dgm:t>
    </dgm:pt>
    <dgm:pt modelId="{12B7D709-5594-4A7F-A69B-DB344B7C11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Roommate Agreement​</a:t>
          </a:r>
        </a:p>
      </dgm:t>
    </dgm:pt>
    <dgm:pt modelId="{F79E8FCC-F10D-4E11-885A-3E478263F03D}" type="parTrans" cxnId="{9F970EA2-3E94-46F9-BF2F-A54434CE129E}">
      <dgm:prSet/>
      <dgm:spPr/>
      <dgm:t>
        <a:bodyPr/>
        <a:lstStyle/>
        <a:p>
          <a:endParaRPr lang="en-US"/>
        </a:p>
      </dgm:t>
    </dgm:pt>
    <dgm:pt modelId="{BC58D603-E49B-4CD0-88E1-2D18ED96A1D8}" type="sibTrans" cxnId="{9F970EA2-3E94-46F9-BF2F-A54434CE129E}">
      <dgm:prSet/>
      <dgm:spPr/>
      <dgm:t>
        <a:bodyPr/>
        <a:lstStyle/>
        <a:p>
          <a:endParaRPr lang="en-US"/>
        </a:p>
      </dgm:t>
    </dgm:pt>
    <dgm:pt modelId="{CC4685FC-D75E-4438-BE72-6191095EB7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Time Management​</a:t>
          </a:r>
        </a:p>
      </dgm:t>
    </dgm:pt>
    <dgm:pt modelId="{4A0EDAD1-1027-4A0B-976A-773BDBCD3DB6}" type="parTrans" cxnId="{1A0CC9C2-FD67-4B39-B85C-854E6D78DB8C}">
      <dgm:prSet/>
      <dgm:spPr/>
      <dgm:t>
        <a:bodyPr/>
        <a:lstStyle/>
        <a:p>
          <a:endParaRPr lang="en-US"/>
        </a:p>
      </dgm:t>
    </dgm:pt>
    <dgm:pt modelId="{45DADF4E-0440-4AE6-9491-AB1B2EC126B5}" type="sibTrans" cxnId="{1A0CC9C2-FD67-4B39-B85C-854E6D78DB8C}">
      <dgm:prSet/>
      <dgm:spPr/>
      <dgm:t>
        <a:bodyPr/>
        <a:lstStyle/>
        <a:p>
          <a:endParaRPr lang="en-US"/>
        </a:p>
      </dgm:t>
    </dgm:pt>
    <dgm:pt modelId="{56BB22EF-0734-43CE-9367-44DDDF65C7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Activities &amp; Programs​</a:t>
          </a:r>
        </a:p>
      </dgm:t>
    </dgm:pt>
    <dgm:pt modelId="{157D67FD-BF3D-4D51-86CA-295DA66C3925}" type="parTrans" cxnId="{76B96D37-185A-403F-980D-B1B0ACA3F3B2}">
      <dgm:prSet/>
      <dgm:spPr/>
      <dgm:t>
        <a:bodyPr/>
        <a:lstStyle/>
        <a:p>
          <a:endParaRPr lang="en-US"/>
        </a:p>
      </dgm:t>
    </dgm:pt>
    <dgm:pt modelId="{50C4054C-57EE-4FB7-938F-F7C9D49FC5A1}" type="sibTrans" cxnId="{76B96D37-185A-403F-980D-B1B0ACA3F3B2}">
      <dgm:prSet/>
      <dgm:spPr/>
      <dgm:t>
        <a:bodyPr/>
        <a:lstStyle/>
        <a:p>
          <a:endParaRPr lang="en-US"/>
        </a:p>
      </dgm:t>
    </dgm:pt>
    <dgm:pt modelId="{969ABAC6-6855-4F05-A647-856337514C17}" type="pres">
      <dgm:prSet presAssocID="{C6AAB770-29A5-4007-A7A7-081396124BFD}" presName="root" presStyleCnt="0">
        <dgm:presLayoutVars>
          <dgm:dir/>
          <dgm:resizeHandles val="exact"/>
        </dgm:presLayoutVars>
      </dgm:prSet>
      <dgm:spPr/>
    </dgm:pt>
    <dgm:pt modelId="{89663347-1ABD-4A3D-B680-1ECA913DE7CF}" type="pres">
      <dgm:prSet presAssocID="{02D67A2F-4850-44EF-A58A-B59EE9A0444A}" presName="compNode" presStyleCnt="0"/>
      <dgm:spPr/>
    </dgm:pt>
    <dgm:pt modelId="{A9A141AB-1863-4C92-80FC-2EB22C991766}" type="pres">
      <dgm:prSet presAssocID="{02D67A2F-4850-44EF-A58A-B59EE9A0444A}" presName="bgRect" presStyleLbl="bgShp" presStyleIdx="0" presStyleCnt="5"/>
      <dgm:spPr/>
    </dgm:pt>
    <dgm:pt modelId="{58C9BA02-BA62-44FA-A5CD-07E6548FB59A}" type="pres">
      <dgm:prSet presAssocID="{02D67A2F-4850-44EF-A58A-B59EE9A0444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F55FDF6-A31F-4820-AFC9-B41CD1AD4E3A}" type="pres">
      <dgm:prSet presAssocID="{02D67A2F-4850-44EF-A58A-B59EE9A0444A}" presName="spaceRect" presStyleCnt="0"/>
      <dgm:spPr/>
    </dgm:pt>
    <dgm:pt modelId="{C620AE0E-02B1-4A8B-8742-46B70367758F}" type="pres">
      <dgm:prSet presAssocID="{02D67A2F-4850-44EF-A58A-B59EE9A0444A}" presName="parTx" presStyleLbl="revTx" presStyleIdx="0" presStyleCnt="5">
        <dgm:presLayoutVars>
          <dgm:chMax val="0"/>
          <dgm:chPref val="0"/>
        </dgm:presLayoutVars>
      </dgm:prSet>
      <dgm:spPr/>
    </dgm:pt>
    <dgm:pt modelId="{09DFA81A-6667-4B54-A2A2-07E0F98E3B91}" type="pres">
      <dgm:prSet presAssocID="{361D19E0-5316-4160-B393-056900FAECBD}" presName="sibTrans" presStyleCnt="0"/>
      <dgm:spPr/>
    </dgm:pt>
    <dgm:pt modelId="{06AFEB5D-57E8-474F-9763-28456EB3CE7C}" type="pres">
      <dgm:prSet presAssocID="{F2A04324-3A87-414B-A705-9A765D6366F2}" presName="compNode" presStyleCnt="0"/>
      <dgm:spPr/>
    </dgm:pt>
    <dgm:pt modelId="{E6D443AC-68C3-4EA1-884E-8FF34F191A55}" type="pres">
      <dgm:prSet presAssocID="{F2A04324-3A87-414B-A705-9A765D6366F2}" presName="bgRect" presStyleLbl="bgShp" presStyleIdx="1" presStyleCnt="5"/>
      <dgm:spPr/>
    </dgm:pt>
    <dgm:pt modelId="{ABA03BFB-49C2-452E-B6B8-CB9C3FFDCBC7}" type="pres">
      <dgm:prSet presAssocID="{F2A04324-3A87-414B-A705-9A765D6366F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lar system"/>
        </a:ext>
      </dgm:extLst>
    </dgm:pt>
    <dgm:pt modelId="{EC71C093-D6F7-4345-9D67-E0BB7BC6DA7A}" type="pres">
      <dgm:prSet presAssocID="{F2A04324-3A87-414B-A705-9A765D6366F2}" presName="spaceRect" presStyleCnt="0"/>
      <dgm:spPr/>
    </dgm:pt>
    <dgm:pt modelId="{2B42A6C6-3257-4A7C-9047-B71C3D914F6B}" type="pres">
      <dgm:prSet presAssocID="{F2A04324-3A87-414B-A705-9A765D6366F2}" presName="parTx" presStyleLbl="revTx" presStyleIdx="1" presStyleCnt="5">
        <dgm:presLayoutVars>
          <dgm:chMax val="0"/>
          <dgm:chPref val="0"/>
        </dgm:presLayoutVars>
      </dgm:prSet>
      <dgm:spPr/>
    </dgm:pt>
    <dgm:pt modelId="{CC7C1F46-963B-4F5B-AE0B-47EBA1A39333}" type="pres">
      <dgm:prSet presAssocID="{BB015ACD-CDBF-4C04-8F3F-5809C36D6999}" presName="sibTrans" presStyleCnt="0"/>
      <dgm:spPr/>
    </dgm:pt>
    <dgm:pt modelId="{50DD5DFF-203E-41FA-8ED3-B8A227C9998E}" type="pres">
      <dgm:prSet presAssocID="{12B7D709-5594-4A7F-A69B-DB344B7C1157}" presName="compNode" presStyleCnt="0"/>
      <dgm:spPr/>
    </dgm:pt>
    <dgm:pt modelId="{E1C2C89A-7CF1-48C3-B780-9A4266D74DE6}" type="pres">
      <dgm:prSet presAssocID="{12B7D709-5594-4A7F-A69B-DB344B7C1157}" presName="bgRect" presStyleLbl="bgShp" presStyleIdx="2" presStyleCnt="5"/>
      <dgm:spPr/>
    </dgm:pt>
    <dgm:pt modelId="{9B10613D-B4A1-4AE0-9B7D-6387C4095B84}" type="pres">
      <dgm:prSet presAssocID="{12B7D709-5594-4A7F-A69B-DB344B7C115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0A5F3C0-12C7-497B-8024-FE104BE59833}" type="pres">
      <dgm:prSet presAssocID="{12B7D709-5594-4A7F-A69B-DB344B7C1157}" presName="spaceRect" presStyleCnt="0"/>
      <dgm:spPr/>
    </dgm:pt>
    <dgm:pt modelId="{70C0F4A3-3994-4322-AECD-50A6FAA0EFBF}" type="pres">
      <dgm:prSet presAssocID="{12B7D709-5594-4A7F-A69B-DB344B7C1157}" presName="parTx" presStyleLbl="revTx" presStyleIdx="2" presStyleCnt="5">
        <dgm:presLayoutVars>
          <dgm:chMax val="0"/>
          <dgm:chPref val="0"/>
        </dgm:presLayoutVars>
      </dgm:prSet>
      <dgm:spPr/>
    </dgm:pt>
    <dgm:pt modelId="{4747532C-C82D-4AAF-980B-81E8BAF44217}" type="pres">
      <dgm:prSet presAssocID="{BC58D603-E49B-4CD0-88E1-2D18ED96A1D8}" presName="sibTrans" presStyleCnt="0"/>
      <dgm:spPr/>
    </dgm:pt>
    <dgm:pt modelId="{23B77EE3-2B14-4217-929A-CCCBF64D0A7C}" type="pres">
      <dgm:prSet presAssocID="{CC4685FC-D75E-4438-BE72-6191095EB716}" presName="compNode" presStyleCnt="0"/>
      <dgm:spPr/>
    </dgm:pt>
    <dgm:pt modelId="{130269D1-3045-498C-B544-5E08E9C2BBDA}" type="pres">
      <dgm:prSet presAssocID="{CC4685FC-D75E-4438-BE72-6191095EB716}" presName="bgRect" presStyleLbl="bgShp" presStyleIdx="3" presStyleCnt="5"/>
      <dgm:spPr/>
    </dgm:pt>
    <dgm:pt modelId="{88A4A0E1-6752-45AD-BBFF-9AE5EDDF6BFF}" type="pres">
      <dgm:prSet presAssocID="{CC4685FC-D75E-4438-BE72-6191095EB71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1B52B1BE-FA13-4A32-93BA-0E012786C331}" type="pres">
      <dgm:prSet presAssocID="{CC4685FC-D75E-4438-BE72-6191095EB716}" presName="spaceRect" presStyleCnt="0"/>
      <dgm:spPr/>
    </dgm:pt>
    <dgm:pt modelId="{8B8D207E-CF36-4468-A110-008661E33A12}" type="pres">
      <dgm:prSet presAssocID="{CC4685FC-D75E-4438-BE72-6191095EB716}" presName="parTx" presStyleLbl="revTx" presStyleIdx="3" presStyleCnt="5">
        <dgm:presLayoutVars>
          <dgm:chMax val="0"/>
          <dgm:chPref val="0"/>
        </dgm:presLayoutVars>
      </dgm:prSet>
      <dgm:spPr/>
    </dgm:pt>
    <dgm:pt modelId="{7517EA69-E7B7-4DD0-A287-F46E4F1653EC}" type="pres">
      <dgm:prSet presAssocID="{45DADF4E-0440-4AE6-9491-AB1B2EC126B5}" presName="sibTrans" presStyleCnt="0"/>
      <dgm:spPr/>
    </dgm:pt>
    <dgm:pt modelId="{C4944821-471F-41E8-B45F-002CB4E7D169}" type="pres">
      <dgm:prSet presAssocID="{56BB22EF-0734-43CE-9367-44DDDF65C75B}" presName="compNode" presStyleCnt="0"/>
      <dgm:spPr/>
    </dgm:pt>
    <dgm:pt modelId="{820770D8-E1BA-4EC5-A9D9-9CCAE610A851}" type="pres">
      <dgm:prSet presAssocID="{56BB22EF-0734-43CE-9367-44DDDF65C75B}" presName="bgRect" presStyleLbl="bgShp" presStyleIdx="4" presStyleCnt="5"/>
      <dgm:spPr/>
    </dgm:pt>
    <dgm:pt modelId="{D86394AE-79C2-4F27-A4DF-5F572E4374B0}" type="pres">
      <dgm:prSet presAssocID="{56BB22EF-0734-43CE-9367-44DDDF65C75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817900D-C59D-400B-B3C8-9A0AD53814E5}" type="pres">
      <dgm:prSet presAssocID="{56BB22EF-0734-43CE-9367-44DDDF65C75B}" presName="spaceRect" presStyleCnt="0"/>
      <dgm:spPr/>
    </dgm:pt>
    <dgm:pt modelId="{BF44ECD4-9653-4F36-B601-3BB920C5B2BD}" type="pres">
      <dgm:prSet presAssocID="{56BB22EF-0734-43CE-9367-44DDDF65C75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C9AED2F-7A57-4723-9D69-F9AFE8AD4F89}" type="presOf" srcId="{56BB22EF-0734-43CE-9367-44DDDF65C75B}" destId="{BF44ECD4-9653-4F36-B601-3BB920C5B2BD}" srcOrd="0" destOrd="0" presId="urn:microsoft.com/office/officeart/2018/2/layout/IconVerticalSolidList"/>
    <dgm:cxn modelId="{76B96D37-185A-403F-980D-B1B0ACA3F3B2}" srcId="{C6AAB770-29A5-4007-A7A7-081396124BFD}" destId="{56BB22EF-0734-43CE-9367-44DDDF65C75B}" srcOrd="4" destOrd="0" parTransId="{157D67FD-BF3D-4D51-86CA-295DA66C3925}" sibTransId="{50C4054C-57EE-4FB7-938F-F7C9D49FC5A1}"/>
    <dgm:cxn modelId="{C2446C66-D6F3-44AF-A7D9-714E008FD3EC}" type="presOf" srcId="{C6AAB770-29A5-4007-A7A7-081396124BFD}" destId="{969ABAC6-6855-4F05-A647-856337514C17}" srcOrd="0" destOrd="0" presId="urn:microsoft.com/office/officeart/2018/2/layout/IconVerticalSolidList"/>
    <dgm:cxn modelId="{53389769-CCA5-4C87-8F85-E103A43348CC}" type="presOf" srcId="{12B7D709-5594-4A7F-A69B-DB344B7C1157}" destId="{70C0F4A3-3994-4322-AECD-50A6FAA0EFBF}" srcOrd="0" destOrd="0" presId="urn:microsoft.com/office/officeart/2018/2/layout/IconVerticalSolidList"/>
    <dgm:cxn modelId="{EDB4D086-0639-49BB-B2FF-0B4B2F7FFD5E}" type="presOf" srcId="{F2A04324-3A87-414B-A705-9A765D6366F2}" destId="{2B42A6C6-3257-4A7C-9047-B71C3D914F6B}" srcOrd="0" destOrd="0" presId="urn:microsoft.com/office/officeart/2018/2/layout/IconVerticalSolidList"/>
    <dgm:cxn modelId="{1406AB99-F0A5-4BA3-BD27-CF3DA8262EA6}" type="presOf" srcId="{CC4685FC-D75E-4438-BE72-6191095EB716}" destId="{8B8D207E-CF36-4468-A110-008661E33A12}" srcOrd="0" destOrd="0" presId="urn:microsoft.com/office/officeart/2018/2/layout/IconVerticalSolidList"/>
    <dgm:cxn modelId="{E651779A-713A-4E67-9BAC-CC1FBE36DCBB}" srcId="{C6AAB770-29A5-4007-A7A7-081396124BFD}" destId="{F2A04324-3A87-414B-A705-9A765D6366F2}" srcOrd="1" destOrd="0" parTransId="{7BF7E36E-ABB5-4E04-99BD-B734598F2676}" sibTransId="{BB015ACD-CDBF-4C04-8F3F-5809C36D6999}"/>
    <dgm:cxn modelId="{9F970EA2-3E94-46F9-BF2F-A54434CE129E}" srcId="{C6AAB770-29A5-4007-A7A7-081396124BFD}" destId="{12B7D709-5594-4A7F-A69B-DB344B7C1157}" srcOrd="2" destOrd="0" parTransId="{F79E8FCC-F10D-4E11-885A-3E478263F03D}" sibTransId="{BC58D603-E49B-4CD0-88E1-2D18ED96A1D8}"/>
    <dgm:cxn modelId="{BB7B37A9-FAAF-487B-8AF2-83EDF8B112B0}" srcId="{C6AAB770-29A5-4007-A7A7-081396124BFD}" destId="{02D67A2F-4850-44EF-A58A-B59EE9A0444A}" srcOrd="0" destOrd="0" parTransId="{8A642199-9AFC-4026-8CF3-6881467CD755}" sibTransId="{361D19E0-5316-4160-B393-056900FAECBD}"/>
    <dgm:cxn modelId="{7784EDB2-E324-4513-B113-DC92EFE9F2D7}" type="presOf" srcId="{02D67A2F-4850-44EF-A58A-B59EE9A0444A}" destId="{C620AE0E-02B1-4A8B-8742-46B70367758F}" srcOrd="0" destOrd="0" presId="urn:microsoft.com/office/officeart/2018/2/layout/IconVerticalSolidList"/>
    <dgm:cxn modelId="{1A0CC9C2-FD67-4B39-B85C-854E6D78DB8C}" srcId="{C6AAB770-29A5-4007-A7A7-081396124BFD}" destId="{CC4685FC-D75E-4438-BE72-6191095EB716}" srcOrd="3" destOrd="0" parTransId="{4A0EDAD1-1027-4A0B-976A-773BDBCD3DB6}" sibTransId="{45DADF4E-0440-4AE6-9491-AB1B2EC126B5}"/>
    <dgm:cxn modelId="{402AC457-AC11-48BE-A3C7-294348390755}" type="presParOf" srcId="{969ABAC6-6855-4F05-A647-856337514C17}" destId="{89663347-1ABD-4A3D-B680-1ECA913DE7CF}" srcOrd="0" destOrd="0" presId="urn:microsoft.com/office/officeart/2018/2/layout/IconVerticalSolidList"/>
    <dgm:cxn modelId="{C789162E-BEBB-4CC2-B24B-49093DD0808F}" type="presParOf" srcId="{89663347-1ABD-4A3D-B680-1ECA913DE7CF}" destId="{A9A141AB-1863-4C92-80FC-2EB22C991766}" srcOrd="0" destOrd="0" presId="urn:microsoft.com/office/officeart/2018/2/layout/IconVerticalSolidList"/>
    <dgm:cxn modelId="{CA9BA0FD-21E9-4181-BB7D-9D5C11660071}" type="presParOf" srcId="{89663347-1ABD-4A3D-B680-1ECA913DE7CF}" destId="{58C9BA02-BA62-44FA-A5CD-07E6548FB59A}" srcOrd="1" destOrd="0" presId="urn:microsoft.com/office/officeart/2018/2/layout/IconVerticalSolidList"/>
    <dgm:cxn modelId="{3B25F766-85CB-43E9-9537-23F3AC194AF8}" type="presParOf" srcId="{89663347-1ABD-4A3D-B680-1ECA913DE7CF}" destId="{3F55FDF6-A31F-4820-AFC9-B41CD1AD4E3A}" srcOrd="2" destOrd="0" presId="urn:microsoft.com/office/officeart/2018/2/layout/IconVerticalSolidList"/>
    <dgm:cxn modelId="{B0D2D866-3F7E-4DE2-8EEE-014D7B4D612E}" type="presParOf" srcId="{89663347-1ABD-4A3D-B680-1ECA913DE7CF}" destId="{C620AE0E-02B1-4A8B-8742-46B70367758F}" srcOrd="3" destOrd="0" presId="urn:microsoft.com/office/officeart/2018/2/layout/IconVerticalSolidList"/>
    <dgm:cxn modelId="{1FD8C126-4520-4C0C-BBDA-550CB3EEB168}" type="presParOf" srcId="{969ABAC6-6855-4F05-A647-856337514C17}" destId="{09DFA81A-6667-4B54-A2A2-07E0F98E3B91}" srcOrd="1" destOrd="0" presId="urn:microsoft.com/office/officeart/2018/2/layout/IconVerticalSolidList"/>
    <dgm:cxn modelId="{445A457C-132D-4049-B46A-8EA31C6A5F6C}" type="presParOf" srcId="{969ABAC6-6855-4F05-A647-856337514C17}" destId="{06AFEB5D-57E8-474F-9763-28456EB3CE7C}" srcOrd="2" destOrd="0" presId="urn:microsoft.com/office/officeart/2018/2/layout/IconVerticalSolidList"/>
    <dgm:cxn modelId="{23E38433-7448-4A99-BF5A-ACEADA8BEA2E}" type="presParOf" srcId="{06AFEB5D-57E8-474F-9763-28456EB3CE7C}" destId="{E6D443AC-68C3-4EA1-884E-8FF34F191A55}" srcOrd="0" destOrd="0" presId="urn:microsoft.com/office/officeart/2018/2/layout/IconVerticalSolidList"/>
    <dgm:cxn modelId="{FBC1DD4F-90E5-40D1-9596-D52B254CECDC}" type="presParOf" srcId="{06AFEB5D-57E8-474F-9763-28456EB3CE7C}" destId="{ABA03BFB-49C2-452E-B6B8-CB9C3FFDCBC7}" srcOrd="1" destOrd="0" presId="urn:microsoft.com/office/officeart/2018/2/layout/IconVerticalSolidList"/>
    <dgm:cxn modelId="{293CF1DB-8913-4E39-9D86-1B9D4A8E036E}" type="presParOf" srcId="{06AFEB5D-57E8-474F-9763-28456EB3CE7C}" destId="{EC71C093-D6F7-4345-9D67-E0BB7BC6DA7A}" srcOrd="2" destOrd="0" presId="urn:microsoft.com/office/officeart/2018/2/layout/IconVerticalSolidList"/>
    <dgm:cxn modelId="{60BC758E-148C-40FF-AEC2-C429106F80D7}" type="presParOf" srcId="{06AFEB5D-57E8-474F-9763-28456EB3CE7C}" destId="{2B42A6C6-3257-4A7C-9047-B71C3D914F6B}" srcOrd="3" destOrd="0" presId="urn:microsoft.com/office/officeart/2018/2/layout/IconVerticalSolidList"/>
    <dgm:cxn modelId="{4BC3E496-0F46-47D5-9F4D-796E90FF4E98}" type="presParOf" srcId="{969ABAC6-6855-4F05-A647-856337514C17}" destId="{CC7C1F46-963B-4F5B-AE0B-47EBA1A39333}" srcOrd="3" destOrd="0" presId="urn:microsoft.com/office/officeart/2018/2/layout/IconVerticalSolidList"/>
    <dgm:cxn modelId="{87A3A983-2755-4A42-8DF2-C8393F4BF4A6}" type="presParOf" srcId="{969ABAC6-6855-4F05-A647-856337514C17}" destId="{50DD5DFF-203E-41FA-8ED3-B8A227C9998E}" srcOrd="4" destOrd="0" presId="urn:microsoft.com/office/officeart/2018/2/layout/IconVerticalSolidList"/>
    <dgm:cxn modelId="{78B82F98-085E-4B36-BB15-203916B6A75B}" type="presParOf" srcId="{50DD5DFF-203E-41FA-8ED3-B8A227C9998E}" destId="{E1C2C89A-7CF1-48C3-B780-9A4266D74DE6}" srcOrd="0" destOrd="0" presId="urn:microsoft.com/office/officeart/2018/2/layout/IconVerticalSolidList"/>
    <dgm:cxn modelId="{32809966-FF1C-4BC1-AAFE-E0760EF5F2D2}" type="presParOf" srcId="{50DD5DFF-203E-41FA-8ED3-B8A227C9998E}" destId="{9B10613D-B4A1-4AE0-9B7D-6387C4095B84}" srcOrd="1" destOrd="0" presId="urn:microsoft.com/office/officeart/2018/2/layout/IconVerticalSolidList"/>
    <dgm:cxn modelId="{ECBF9110-9FA4-4D4B-9337-DF6F65B4A688}" type="presParOf" srcId="{50DD5DFF-203E-41FA-8ED3-B8A227C9998E}" destId="{60A5F3C0-12C7-497B-8024-FE104BE59833}" srcOrd="2" destOrd="0" presId="urn:microsoft.com/office/officeart/2018/2/layout/IconVerticalSolidList"/>
    <dgm:cxn modelId="{216AB3DA-5A7D-4BA8-AA22-D60A90AE3E5A}" type="presParOf" srcId="{50DD5DFF-203E-41FA-8ED3-B8A227C9998E}" destId="{70C0F4A3-3994-4322-AECD-50A6FAA0EFBF}" srcOrd="3" destOrd="0" presId="urn:microsoft.com/office/officeart/2018/2/layout/IconVerticalSolidList"/>
    <dgm:cxn modelId="{2BB8A36D-312B-4BC4-9CEF-81AB65B0425A}" type="presParOf" srcId="{969ABAC6-6855-4F05-A647-856337514C17}" destId="{4747532C-C82D-4AAF-980B-81E8BAF44217}" srcOrd="5" destOrd="0" presId="urn:microsoft.com/office/officeart/2018/2/layout/IconVerticalSolidList"/>
    <dgm:cxn modelId="{3B7D97B2-B04A-48E1-892E-10D0A07E396B}" type="presParOf" srcId="{969ABAC6-6855-4F05-A647-856337514C17}" destId="{23B77EE3-2B14-4217-929A-CCCBF64D0A7C}" srcOrd="6" destOrd="0" presId="urn:microsoft.com/office/officeart/2018/2/layout/IconVerticalSolidList"/>
    <dgm:cxn modelId="{0791C0AE-7F87-4038-A663-6801495986F8}" type="presParOf" srcId="{23B77EE3-2B14-4217-929A-CCCBF64D0A7C}" destId="{130269D1-3045-498C-B544-5E08E9C2BBDA}" srcOrd="0" destOrd="0" presId="urn:microsoft.com/office/officeart/2018/2/layout/IconVerticalSolidList"/>
    <dgm:cxn modelId="{53F8334C-C700-4571-9A14-993C0AEA5E7F}" type="presParOf" srcId="{23B77EE3-2B14-4217-929A-CCCBF64D0A7C}" destId="{88A4A0E1-6752-45AD-BBFF-9AE5EDDF6BFF}" srcOrd="1" destOrd="0" presId="urn:microsoft.com/office/officeart/2018/2/layout/IconVerticalSolidList"/>
    <dgm:cxn modelId="{21A9778A-F7A1-4FA6-9F3F-135C7E1F4207}" type="presParOf" srcId="{23B77EE3-2B14-4217-929A-CCCBF64D0A7C}" destId="{1B52B1BE-FA13-4A32-93BA-0E012786C331}" srcOrd="2" destOrd="0" presId="urn:microsoft.com/office/officeart/2018/2/layout/IconVerticalSolidList"/>
    <dgm:cxn modelId="{349C0447-9DC2-45B8-A5DD-CB53AF4B4A40}" type="presParOf" srcId="{23B77EE3-2B14-4217-929A-CCCBF64D0A7C}" destId="{8B8D207E-CF36-4468-A110-008661E33A12}" srcOrd="3" destOrd="0" presId="urn:microsoft.com/office/officeart/2018/2/layout/IconVerticalSolidList"/>
    <dgm:cxn modelId="{FF5AE45C-4B82-41A6-8454-1E919DF8517F}" type="presParOf" srcId="{969ABAC6-6855-4F05-A647-856337514C17}" destId="{7517EA69-E7B7-4DD0-A287-F46E4F1653EC}" srcOrd="7" destOrd="0" presId="urn:microsoft.com/office/officeart/2018/2/layout/IconVerticalSolidList"/>
    <dgm:cxn modelId="{C27E3A94-DEA5-46DA-8B50-BD05572385D0}" type="presParOf" srcId="{969ABAC6-6855-4F05-A647-856337514C17}" destId="{C4944821-471F-41E8-B45F-002CB4E7D169}" srcOrd="8" destOrd="0" presId="urn:microsoft.com/office/officeart/2018/2/layout/IconVerticalSolidList"/>
    <dgm:cxn modelId="{659B4F5F-8D3C-4EF4-8457-FA433243CB3D}" type="presParOf" srcId="{C4944821-471F-41E8-B45F-002CB4E7D169}" destId="{820770D8-E1BA-4EC5-A9D9-9CCAE610A851}" srcOrd="0" destOrd="0" presId="urn:microsoft.com/office/officeart/2018/2/layout/IconVerticalSolidList"/>
    <dgm:cxn modelId="{9AEE8618-ECD1-4940-8F8E-FB36C998F22F}" type="presParOf" srcId="{C4944821-471F-41E8-B45F-002CB4E7D169}" destId="{D86394AE-79C2-4F27-A4DF-5F572E4374B0}" srcOrd="1" destOrd="0" presId="urn:microsoft.com/office/officeart/2018/2/layout/IconVerticalSolidList"/>
    <dgm:cxn modelId="{6CFB3C4E-1E00-44B5-9501-DFF1D394BE6D}" type="presParOf" srcId="{C4944821-471F-41E8-B45F-002CB4E7D169}" destId="{B817900D-C59D-400B-B3C8-9A0AD53814E5}" srcOrd="2" destOrd="0" presId="urn:microsoft.com/office/officeart/2018/2/layout/IconVerticalSolidList"/>
    <dgm:cxn modelId="{48E710D8-05B8-4D9E-A6FB-C6A886CF2641}" type="presParOf" srcId="{C4944821-471F-41E8-B45F-002CB4E7D169}" destId="{BF44ECD4-9653-4F36-B601-3BB920C5B2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B501B3-7600-4F22-B69F-E6958B9CF1C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397A6AF5-93C0-47FD-9F22-C47D15D189F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Make Friends​</a:t>
          </a:r>
        </a:p>
      </dgm:t>
    </dgm:pt>
    <dgm:pt modelId="{AC2C739D-BF85-4255-92F1-2822C94174CA}" type="parTrans" cxnId="{977F9915-1998-4DC9-926E-8EEFD4837898}">
      <dgm:prSet/>
      <dgm:spPr/>
      <dgm:t>
        <a:bodyPr/>
        <a:lstStyle/>
        <a:p>
          <a:endParaRPr lang="en-US"/>
        </a:p>
      </dgm:t>
    </dgm:pt>
    <dgm:pt modelId="{6923EB9D-CC1E-4EAF-9C9F-64A31E810974}" type="sibTrans" cxnId="{977F9915-1998-4DC9-926E-8EEFD4837898}">
      <dgm:prSet/>
      <dgm:spPr/>
      <dgm:t>
        <a:bodyPr/>
        <a:lstStyle/>
        <a:p>
          <a:endParaRPr lang="en-US"/>
        </a:p>
      </dgm:t>
    </dgm:pt>
    <dgm:pt modelId="{BD44523F-EAED-42CC-BB09-2A5029405F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Attend Campus Events​</a:t>
          </a:r>
        </a:p>
      </dgm:t>
    </dgm:pt>
    <dgm:pt modelId="{2802111C-5B42-4D41-AE07-0542C406CF09}" type="parTrans" cxnId="{18E15297-E279-4451-BE23-BC830268CF47}">
      <dgm:prSet/>
      <dgm:spPr/>
      <dgm:t>
        <a:bodyPr/>
        <a:lstStyle/>
        <a:p>
          <a:endParaRPr lang="en-US"/>
        </a:p>
      </dgm:t>
    </dgm:pt>
    <dgm:pt modelId="{DD475F74-C017-4359-889E-676528F98882}" type="sibTrans" cxnId="{18E15297-E279-4451-BE23-BC830268CF47}">
      <dgm:prSet/>
      <dgm:spPr/>
      <dgm:t>
        <a:bodyPr/>
        <a:lstStyle/>
        <a:p>
          <a:endParaRPr lang="en-US"/>
        </a:p>
      </dgm:t>
    </dgm:pt>
    <dgm:pt modelId="{04C85E14-5ED6-4999-936F-B28689AE1B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Build Relationships​</a:t>
          </a:r>
        </a:p>
      </dgm:t>
    </dgm:pt>
    <dgm:pt modelId="{51E4490D-3BD6-4EC1-AFA5-2D85430F93EF}" type="parTrans" cxnId="{B103A38F-05DD-4E5A-9783-EE1AC2776280}">
      <dgm:prSet/>
      <dgm:spPr/>
      <dgm:t>
        <a:bodyPr/>
        <a:lstStyle/>
        <a:p>
          <a:endParaRPr lang="en-US"/>
        </a:p>
      </dgm:t>
    </dgm:pt>
    <dgm:pt modelId="{29754369-EF94-423B-9372-D5611038B47C}" type="sibTrans" cxnId="{B103A38F-05DD-4E5A-9783-EE1AC2776280}">
      <dgm:prSet/>
      <dgm:spPr/>
      <dgm:t>
        <a:bodyPr/>
        <a:lstStyle/>
        <a:p>
          <a:endParaRPr lang="en-US"/>
        </a:p>
      </dgm:t>
    </dgm:pt>
    <dgm:pt modelId="{E252F7F8-C5F5-480D-B8D4-8FB3FCEA048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Learn Conflict Management​</a:t>
          </a:r>
        </a:p>
      </dgm:t>
    </dgm:pt>
    <dgm:pt modelId="{02BF9F6B-8D85-4133-868B-6A833C15A9AC}" type="parTrans" cxnId="{20EDE081-A13D-4102-BC2F-6B3A441DF9A7}">
      <dgm:prSet/>
      <dgm:spPr/>
      <dgm:t>
        <a:bodyPr/>
        <a:lstStyle/>
        <a:p>
          <a:endParaRPr lang="en-US"/>
        </a:p>
      </dgm:t>
    </dgm:pt>
    <dgm:pt modelId="{6A1051B1-629B-49D8-8510-95987BA71D4D}" type="sibTrans" cxnId="{20EDE081-A13D-4102-BC2F-6B3A441DF9A7}">
      <dgm:prSet/>
      <dgm:spPr/>
      <dgm:t>
        <a:bodyPr/>
        <a:lstStyle/>
        <a:p>
          <a:endParaRPr lang="en-US"/>
        </a:p>
      </dgm:t>
    </dgm:pt>
    <dgm:pt modelId="{DDE3065A-4E6A-49F8-9799-65BBB8912EE5}" type="pres">
      <dgm:prSet presAssocID="{97B501B3-7600-4F22-B69F-E6958B9CF1C8}" presName="root" presStyleCnt="0">
        <dgm:presLayoutVars>
          <dgm:dir/>
          <dgm:resizeHandles val="exact"/>
        </dgm:presLayoutVars>
      </dgm:prSet>
      <dgm:spPr/>
    </dgm:pt>
    <dgm:pt modelId="{C0CD7F47-CDD1-4BFE-A7AF-1849846D26CD}" type="pres">
      <dgm:prSet presAssocID="{397A6AF5-93C0-47FD-9F22-C47D15D189F4}" presName="compNode" presStyleCnt="0"/>
      <dgm:spPr/>
    </dgm:pt>
    <dgm:pt modelId="{340A1EC8-E631-42F4-9034-B0811A2257EB}" type="pres">
      <dgm:prSet presAssocID="{397A6AF5-93C0-47FD-9F22-C47D15D189F4}" presName="iconBgRect" presStyleLbl="bgShp" presStyleIdx="0" presStyleCnt="4"/>
      <dgm:spPr/>
    </dgm:pt>
    <dgm:pt modelId="{4C5EB622-A824-44D6-8ED7-9B3BF8DAC35C}" type="pres">
      <dgm:prSet presAssocID="{397A6AF5-93C0-47FD-9F22-C47D15D189F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BAAC18E-B638-498E-940C-9DF58D6E1EBC}" type="pres">
      <dgm:prSet presAssocID="{397A6AF5-93C0-47FD-9F22-C47D15D189F4}" presName="spaceRect" presStyleCnt="0"/>
      <dgm:spPr/>
    </dgm:pt>
    <dgm:pt modelId="{004E87E2-529E-4CDA-900F-D1D22FD4639D}" type="pres">
      <dgm:prSet presAssocID="{397A6AF5-93C0-47FD-9F22-C47D15D189F4}" presName="textRect" presStyleLbl="revTx" presStyleIdx="0" presStyleCnt="4">
        <dgm:presLayoutVars>
          <dgm:chMax val="1"/>
          <dgm:chPref val="1"/>
        </dgm:presLayoutVars>
      </dgm:prSet>
      <dgm:spPr/>
    </dgm:pt>
    <dgm:pt modelId="{A8636A77-C01C-42B4-AF78-8EEB07851AFE}" type="pres">
      <dgm:prSet presAssocID="{6923EB9D-CC1E-4EAF-9C9F-64A31E810974}" presName="sibTrans" presStyleCnt="0"/>
      <dgm:spPr/>
    </dgm:pt>
    <dgm:pt modelId="{40DD6A3A-0209-4E5B-BD6A-757D382BA043}" type="pres">
      <dgm:prSet presAssocID="{BD44523F-EAED-42CC-BB09-2A5029405F04}" presName="compNode" presStyleCnt="0"/>
      <dgm:spPr/>
    </dgm:pt>
    <dgm:pt modelId="{F1CFF18F-E26C-4545-A9F0-3D4BE31B0066}" type="pres">
      <dgm:prSet presAssocID="{BD44523F-EAED-42CC-BB09-2A5029405F04}" presName="iconBgRect" presStyleLbl="bgShp" presStyleIdx="1" presStyleCnt="4"/>
      <dgm:spPr/>
    </dgm:pt>
    <dgm:pt modelId="{95E4B993-F8DA-4469-9A98-004A26949D81}" type="pres">
      <dgm:prSet presAssocID="{BD44523F-EAED-42CC-BB09-2A5029405F0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F23FA50E-2526-4EED-9119-17F3551C4CF2}" type="pres">
      <dgm:prSet presAssocID="{BD44523F-EAED-42CC-BB09-2A5029405F04}" presName="spaceRect" presStyleCnt="0"/>
      <dgm:spPr/>
    </dgm:pt>
    <dgm:pt modelId="{EA56804C-07B1-47B0-AACE-EC4014EE99FC}" type="pres">
      <dgm:prSet presAssocID="{BD44523F-EAED-42CC-BB09-2A5029405F04}" presName="textRect" presStyleLbl="revTx" presStyleIdx="1" presStyleCnt="4">
        <dgm:presLayoutVars>
          <dgm:chMax val="1"/>
          <dgm:chPref val="1"/>
        </dgm:presLayoutVars>
      </dgm:prSet>
      <dgm:spPr/>
    </dgm:pt>
    <dgm:pt modelId="{D4E93A51-23FD-4814-9A11-A173844FCF8D}" type="pres">
      <dgm:prSet presAssocID="{DD475F74-C017-4359-889E-676528F98882}" presName="sibTrans" presStyleCnt="0"/>
      <dgm:spPr/>
    </dgm:pt>
    <dgm:pt modelId="{94C56AED-063C-4303-A622-C41E409E617C}" type="pres">
      <dgm:prSet presAssocID="{04C85E14-5ED6-4999-936F-B28689AE1BB2}" presName="compNode" presStyleCnt="0"/>
      <dgm:spPr/>
    </dgm:pt>
    <dgm:pt modelId="{C08E2A7E-AC89-426A-BA53-87AB65823FAA}" type="pres">
      <dgm:prSet presAssocID="{04C85E14-5ED6-4999-936F-B28689AE1BB2}" presName="iconBgRect" presStyleLbl="bgShp" presStyleIdx="2" presStyleCnt="4"/>
      <dgm:spPr/>
    </dgm:pt>
    <dgm:pt modelId="{6E02033D-5C9E-44ED-B288-29EA0495390C}" type="pres">
      <dgm:prSet presAssocID="{04C85E14-5ED6-4999-936F-B28689AE1BB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763956E-6557-40DA-9027-A20807A20A8E}" type="pres">
      <dgm:prSet presAssocID="{04C85E14-5ED6-4999-936F-B28689AE1BB2}" presName="spaceRect" presStyleCnt="0"/>
      <dgm:spPr/>
    </dgm:pt>
    <dgm:pt modelId="{41936794-6BA9-4791-B611-F085055ECB47}" type="pres">
      <dgm:prSet presAssocID="{04C85E14-5ED6-4999-936F-B28689AE1BB2}" presName="textRect" presStyleLbl="revTx" presStyleIdx="2" presStyleCnt="4">
        <dgm:presLayoutVars>
          <dgm:chMax val="1"/>
          <dgm:chPref val="1"/>
        </dgm:presLayoutVars>
      </dgm:prSet>
      <dgm:spPr/>
    </dgm:pt>
    <dgm:pt modelId="{B538AEB0-30A2-4BD5-AFB4-F317B08BD5F4}" type="pres">
      <dgm:prSet presAssocID="{29754369-EF94-423B-9372-D5611038B47C}" presName="sibTrans" presStyleCnt="0"/>
      <dgm:spPr/>
    </dgm:pt>
    <dgm:pt modelId="{05418ED8-2B56-43D9-87A1-81D98359F984}" type="pres">
      <dgm:prSet presAssocID="{E252F7F8-C5F5-480D-B8D4-8FB3FCEA0485}" presName="compNode" presStyleCnt="0"/>
      <dgm:spPr/>
    </dgm:pt>
    <dgm:pt modelId="{0D0B40DB-9929-42D9-AC7D-EEBE1B8F7CE5}" type="pres">
      <dgm:prSet presAssocID="{E252F7F8-C5F5-480D-B8D4-8FB3FCEA0485}" presName="iconBgRect" presStyleLbl="bgShp" presStyleIdx="3" presStyleCnt="4"/>
      <dgm:spPr/>
    </dgm:pt>
    <dgm:pt modelId="{3DE8C356-C443-4C62-8EC4-B3E794C384BF}" type="pres">
      <dgm:prSet presAssocID="{E252F7F8-C5F5-480D-B8D4-8FB3FCEA048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18ABE21-657D-4C52-B03A-D510B7BB2741}" type="pres">
      <dgm:prSet presAssocID="{E252F7F8-C5F5-480D-B8D4-8FB3FCEA0485}" presName="spaceRect" presStyleCnt="0"/>
      <dgm:spPr/>
    </dgm:pt>
    <dgm:pt modelId="{CE28C92E-2C8B-4AC3-992A-EEA47C864ED3}" type="pres">
      <dgm:prSet presAssocID="{E252F7F8-C5F5-480D-B8D4-8FB3FCEA048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77F9915-1998-4DC9-926E-8EEFD4837898}" srcId="{97B501B3-7600-4F22-B69F-E6958B9CF1C8}" destId="{397A6AF5-93C0-47FD-9F22-C47D15D189F4}" srcOrd="0" destOrd="0" parTransId="{AC2C739D-BF85-4255-92F1-2822C94174CA}" sibTransId="{6923EB9D-CC1E-4EAF-9C9F-64A31E810974}"/>
    <dgm:cxn modelId="{EDA67F29-57B3-43EA-9928-79D621239C1A}" type="presOf" srcId="{397A6AF5-93C0-47FD-9F22-C47D15D189F4}" destId="{004E87E2-529E-4CDA-900F-D1D22FD4639D}" srcOrd="0" destOrd="0" presId="urn:microsoft.com/office/officeart/2018/5/layout/IconCircleLabelList"/>
    <dgm:cxn modelId="{2450B276-96E6-4067-B4B5-0C65172CC80D}" type="presOf" srcId="{97B501B3-7600-4F22-B69F-E6958B9CF1C8}" destId="{DDE3065A-4E6A-49F8-9799-65BBB8912EE5}" srcOrd="0" destOrd="0" presId="urn:microsoft.com/office/officeart/2018/5/layout/IconCircleLabelList"/>
    <dgm:cxn modelId="{20EDE081-A13D-4102-BC2F-6B3A441DF9A7}" srcId="{97B501B3-7600-4F22-B69F-E6958B9CF1C8}" destId="{E252F7F8-C5F5-480D-B8D4-8FB3FCEA0485}" srcOrd="3" destOrd="0" parTransId="{02BF9F6B-8D85-4133-868B-6A833C15A9AC}" sibTransId="{6A1051B1-629B-49D8-8510-95987BA71D4D}"/>
    <dgm:cxn modelId="{B0FF8F8F-C234-4407-A8AC-E73B131BF7DA}" type="presOf" srcId="{E252F7F8-C5F5-480D-B8D4-8FB3FCEA0485}" destId="{CE28C92E-2C8B-4AC3-992A-EEA47C864ED3}" srcOrd="0" destOrd="0" presId="urn:microsoft.com/office/officeart/2018/5/layout/IconCircleLabelList"/>
    <dgm:cxn modelId="{B103A38F-05DD-4E5A-9783-EE1AC2776280}" srcId="{97B501B3-7600-4F22-B69F-E6958B9CF1C8}" destId="{04C85E14-5ED6-4999-936F-B28689AE1BB2}" srcOrd="2" destOrd="0" parTransId="{51E4490D-3BD6-4EC1-AFA5-2D85430F93EF}" sibTransId="{29754369-EF94-423B-9372-D5611038B47C}"/>
    <dgm:cxn modelId="{18E15297-E279-4451-BE23-BC830268CF47}" srcId="{97B501B3-7600-4F22-B69F-E6958B9CF1C8}" destId="{BD44523F-EAED-42CC-BB09-2A5029405F04}" srcOrd="1" destOrd="0" parTransId="{2802111C-5B42-4D41-AE07-0542C406CF09}" sibTransId="{DD475F74-C017-4359-889E-676528F98882}"/>
    <dgm:cxn modelId="{44C6A7A3-C9F6-4AE3-A63A-589AE4B92E8F}" type="presOf" srcId="{04C85E14-5ED6-4999-936F-B28689AE1BB2}" destId="{41936794-6BA9-4791-B611-F085055ECB47}" srcOrd="0" destOrd="0" presId="urn:microsoft.com/office/officeart/2018/5/layout/IconCircleLabelList"/>
    <dgm:cxn modelId="{5083BDE9-B370-420C-9B89-AC224C8FBB87}" type="presOf" srcId="{BD44523F-EAED-42CC-BB09-2A5029405F04}" destId="{EA56804C-07B1-47B0-AACE-EC4014EE99FC}" srcOrd="0" destOrd="0" presId="urn:microsoft.com/office/officeart/2018/5/layout/IconCircleLabelList"/>
    <dgm:cxn modelId="{14BCF196-2519-4628-943D-293A2A7EF07B}" type="presParOf" srcId="{DDE3065A-4E6A-49F8-9799-65BBB8912EE5}" destId="{C0CD7F47-CDD1-4BFE-A7AF-1849846D26CD}" srcOrd="0" destOrd="0" presId="urn:microsoft.com/office/officeart/2018/5/layout/IconCircleLabelList"/>
    <dgm:cxn modelId="{F8A5596B-C19C-4DC7-B352-598E3671A2B8}" type="presParOf" srcId="{C0CD7F47-CDD1-4BFE-A7AF-1849846D26CD}" destId="{340A1EC8-E631-42F4-9034-B0811A2257EB}" srcOrd="0" destOrd="0" presId="urn:microsoft.com/office/officeart/2018/5/layout/IconCircleLabelList"/>
    <dgm:cxn modelId="{03B6002C-2E11-4BCE-906A-7078E562FEF4}" type="presParOf" srcId="{C0CD7F47-CDD1-4BFE-A7AF-1849846D26CD}" destId="{4C5EB622-A824-44D6-8ED7-9B3BF8DAC35C}" srcOrd="1" destOrd="0" presId="urn:microsoft.com/office/officeart/2018/5/layout/IconCircleLabelList"/>
    <dgm:cxn modelId="{4EFBF3FE-E5D5-48DA-9295-37585A020A02}" type="presParOf" srcId="{C0CD7F47-CDD1-4BFE-A7AF-1849846D26CD}" destId="{8BAAC18E-B638-498E-940C-9DF58D6E1EBC}" srcOrd="2" destOrd="0" presId="urn:microsoft.com/office/officeart/2018/5/layout/IconCircleLabelList"/>
    <dgm:cxn modelId="{9D94B59E-368D-4976-BABC-CF74B9333AF7}" type="presParOf" srcId="{C0CD7F47-CDD1-4BFE-A7AF-1849846D26CD}" destId="{004E87E2-529E-4CDA-900F-D1D22FD4639D}" srcOrd="3" destOrd="0" presId="urn:microsoft.com/office/officeart/2018/5/layout/IconCircleLabelList"/>
    <dgm:cxn modelId="{70E249DF-C773-48A0-93F2-DC395B2CFF59}" type="presParOf" srcId="{DDE3065A-4E6A-49F8-9799-65BBB8912EE5}" destId="{A8636A77-C01C-42B4-AF78-8EEB07851AFE}" srcOrd="1" destOrd="0" presId="urn:microsoft.com/office/officeart/2018/5/layout/IconCircleLabelList"/>
    <dgm:cxn modelId="{9CCD4A5B-B849-4D02-A652-7BC767B73BFD}" type="presParOf" srcId="{DDE3065A-4E6A-49F8-9799-65BBB8912EE5}" destId="{40DD6A3A-0209-4E5B-BD6A-757D382BA043}" srcOrd="2" destOrd="0" presId="urn:microsoft.com/office/officeart/2018/5/layout/IconCircleLabelList"/>
    <dgm:cxn modelId="{B9F75F64-B0FF-45E9-9D19-8D7947104ED1}" type="presParOf" srcId="{40DD6A3A-0209-4E5B-BD6A-757D382BA043}" destId="{F1CFF18F-E26C-4545-A9F0-3D4BE31B0066}" srcOrd="0" destOrd="0" presId="urn:microsoft.com/office/officeart/2018/5/layout/IconCircleLabelList"/>
    <dgm:cxn modelId="{01708B8D-EFD6-4A24-80A1-0991A09B1F46}" type="presParOf" srcId="{40DD6A3A-0209-4E5B-BD6A-757D382BA043}" destId="{95E4B993-F8DA-4469-9A98-004A26949D81}" srcOrd="1" destOrd="0" presId="urn:microsoft.com/office/officeart/2018/5/layout/IconCircleLabelList"/>
    <dgm:cxn modelId="{15C3D9C3-99BE-4E4B-8B5A-16630CC44831}" type="presParOf" srcId="{40DD6A3A-0209-4E5B-BD6A-757D382BA043}" destId="{F23FA50E-2526-4EED-9119-17F3551C4CF2}" srcOrd="2" destOrd="0" presId="urn:microsoft.com/office/officeart/2018/5/layout/IconCircleLabelList"/>
    <dgm:cxn modelId="{446D8ED4-8BA1-4386-9B10-78159D9A004E}" type="presParOf" srcId="{40DD6A3A-0209-4E5B-BD6A-757D382BA043}" destId="{EA56804C-07B1-47B0-AACE-EC4014EE99FC}" srcOrd="3" destOrd="0" presId="urn:microsoft.com/office/officeart/2018/5/layout/IconCircleLabelList"/>
    <dgm:cxn modelId="{C1A421B0-4A3E-4BA8-B212-CB71D974684F}" type="presParOf" srcId="{DDE3065A-4E6A-49F8-9799-65BBB8912EE5}" destId="{D4E93A51-23FD-4814-9A11-A173844FCF8D}" srcOrd="3" destOrd="0" presId="urn:microsoft.com/office/officeart/2018/5/layout/IconCircleLabelList"/>
    <dgm:cxn modelId="{D19B86F8-C18D-4217-B913-502BB725FF68}" type="presParOf" srcId="{DDE3065A-4E6A-49F8-9799-65BBB8912EE5}" destId="{94C56AED-063C-4303-A622-C41E409E617C}" srcOrd="4" destOrd="0" presId="urn:microsoft.com/office/officeart/2018/5/layout/IconCircleLabelList"/>
    <dgm:cxn modelId="{90973E73-0EDA-4320-A6C9-FF78DA39D289}" type="presParOf" srcId="{94C56AED-063C-4303-A622-C41E409E617C}" destId="{C08E2A7E-AC89-426A-BA53-87AB65823FAA}" srcOrd="0" destOrd="0" presId="urn:microsoft.com/office/officeart/2018/5/layout/IconCircleLabelList"/>
    <dgm:cxn modelId="{DAA53AA3-E937-4D53-8B36-3323E223281C}" type="presParOf" srcId="{94C56AED-063C-4303-A622-C41E409E617C}" destId="{6E02033D-5C9E-44ED-B288-29EA0495390C}" srcOrd="1" destOrd="0" presId="urn:microsoft.com/office/officeart/2018/5/layout/IconCircleLabelList"/>
    <dgm:cxn modelId="{2DCE7B05-8967-4AEC-A341-D8BE9EA5F942}" type="presParOf" srcId="{94C56AED-063C-4303-A622-C41E409E617C}" destId="{3763956E-6557-40DA-9027-A20807A20A8E}" srcOrd="2" destOrd="0" presId="urn:microsoft.com/office/officeart/2018/5/layout/IconCircleLabelList"/>
    <dgm:cxn modelId="{62457F16-AEDA-4C40-95B2-B248CF8CC664}" type="presParOf" srcId="{94C56AED-063C-4303-A622-C41E409E617C}" destId="{41936794-6BA9-4791-B611-F085055ECB47}" srcOrd="3" destOrd="0" presId="urn:microsoft.com/office/officeart/2018/5/layout/IconCircleLabelList"/>
    <dgm:cxn modelId="{2E986D69-9CBF-4FF3-BC0B-B782B709215D}" type="presParOf" srcId="{DDE3065A-4E6A-49F8-9799-65BBB8912EE5}" destId="{B538AEB0-30A2-4BD5-AFB4-F317B08BD5F4}" srcOrd="5" destOrd="0" presId="urn:microsoft.com/office/officeart/2018/5/layout/IconCircleLabelList"/>
    <dgm:cxn modelId="{CA70403C-6320-4548-BA21-14323D547241}" type="presParOf" srcId="{DDE3065A-4E6A-49F8-9799-65BBB8912EE5}" destId="{05418ED8-2B56-43D9-87A1-81D98359F984}" srcOrd="6" destOrd="0" presId="urn:microsoft.com/office/officeart/2018/5/layout/IconCircleLabelList"/>
    <dgm:cxn modelId="{9339B99D-7FA1-48ED-B747-AB1EB7843233}" type="presParOf" srcId="{05418ED8-2B56-43D9-87A1-81D98359F984}" destId="{0D0B40DB-9929-42D9-AC7D-EEBE1B8F7CE5}" srcOrd="0" destOrd="0" presId="urn:microsoft.com/office/officeart/2018/5/layout/IconCircleLabelList"/>
    <dgm:cxn modelId="{6847A8DE-F565-45EA-9AC5-34CDA41E498D}" type="presParOf" srcId="{05418ED8-2B56-43D9-87A1-81D98359F984}" destId="{3DE8C356-C443-4C62-8EC4-B3E794C384BF}" srcOrd="1" destOrd="0" presId="urn:microsoft.com/office/officeart/2018/5/layout/IconCircleLabelList"/>
    <dgm:cxn modelId="{3DB2FBCA-11FF-4A3E-A24A-833AAE110BB2}" type="presParOf" srcId="{05418ED8-2B56-43D9-87A1-81D98359F984}" destId="{618ABE21-657D-4C52-B03A-D510B7BB2741}" srcOrd="2" destOrd="0" presId="urn:microsoft.com/office/officeart/2018/5/layout/IconCircleLabelList"/>
    <dgm:cxn modelId="{2E519B44-3D54-4A09-AE26-7C92F63509DC}" type="presParOf" srcId="{05418ED8-2B56-43D9-87A1-81D98359F984}" destId="{CE28C92E-2C8B-4AC3-992A-EEA47C864ED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141AB-1863-4C92-80FC-2EB22C991766}">
      <dsp:nvSpPr>
        <dsp:cNvPr id="0" name=""/>
        <dsp:cNvSpPr/>
      </dsp:nvSpPr>
      <dsp:spPr>
        <a:xfrm>
          <a:off x="0" y="3195"/>
          <a:ext cx="7469188" cy="6805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9BA02-BA62-44FA-A5CD-07E6548FB59A}">
      <dsp:nvSpPr>
        <dsp:cNvPr id="0" name=""/>
        <dsp:cNvSpPr/>
      </dsp:nvSpPr>
      <dsp:spPr>
        <a:xfrm>
          <a:off x="205877" y="156327"/>
          <a:ext cx="374323" cy="3743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0AE0E-02B1-4A8B-8742-46B70367758F}">
      <dsp:nvSpPr>
        <dsp:cNvPr id="0" name=""/>
        <dsp:cNvSpPr/>
      </dsp:nvSpPr>
      <dsp:spPr>
        <a:xfrm>
          <a:off x="786078" y="3195"/>
          <a:ext cx="6683109" cy="680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9" tIns="72029" rIns="72029" bIns="720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Quiet Hours​</a:t>
          </a:r>
        </a:p>
      </dsp:txBody>
      <dsp:txXfrm>
        <a:off x="786078" y="3195"/>
        <a:ext cx="6683109" cy="680587"/>
      </dsp:txXfrm>
    </dsp:sp>
    <dsp:sp modelId="{E6D443AC-68C3-4EA1-884E-8FF34F191A55}">
      <dsp:nvSpPr>
        <dsp:cNvPr id="0" name=""/>
        <dsp:cNvSpPr/>
      </dsp:nvSpPr>
      <dsp:spPr>
        <a:xfrm>
          <a:off x="0" y="853929"/>
          <a:ext cx="7469188" cy="6805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03BFB-49C2-452E-B6B8-CB9C3FFDCBC7}">
      <dsp:nvSpPr>
        <dsp:cNvPr id="0" name=""/>
        <dsp:cNvSpPr/>
      </dsp:nvSpPr>
      <dsp:spPr>
        <a:xfrm>
          <a:off x="205877" y="1007061"/>
          <a:ext cx="374323" cy="3743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2A6C6-3257-4A7C-9047-B71C3D914F6B}">
      <dsp:nvSpPr>
        <dsp:cNvPr id="0" name=""/>
        <dsp:cNvSpPr/>
      </dsp:nvSpPr>
      <dsp:spPr>
        <a:xfrm>
          <a:off x="786078" y="853929"/>
          <a:ext cx="6683109" cy="680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9" tIns="72029" rIns="72029" bIns="720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Study Space​</a:t>
          </a:r>
        </a:p>
      </dsp:txBody>
      <dsp:txXfrm>
        <a:off x="786078" y="853929"/>
        <a:ext cx="6683109" cy="680587"/>
      </dsp:txXfrm>
    </dsp:sp>
    <dsp:sp modelId="{E1C2C89A-7CF1-48C3-B780-9A4266D74DE6}">
      <dsp:nvSpPr>
        <dsp:cNvPr id="0" name=""/>
        <dsp:cNvSpPr/>
      </dsp:nvSpPr>
      <dsp:spPr>
        <a:xfrm>
          <a:off x="0" y="1704664"/>
          <a:ext cx="7469188" cy="6805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0613D-B4A1-4AE0-9B7D-6387C4095B84}">
      <dsp:nvSpPr>
        <dsp:cNvPr id="0" name=""/>
        <dsp:cNvSpPr/>
      </dsp:nvSpPr>
      <dsp:spPr>
        <a:xfrm>
          <a:off x="205877" y="1857796"/>
          <a:ext cx="374323" cy="3743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0F4A3-3994-4322-AECD-50A6FAA0EFBF}">
      <dsp:nvSpPr>
        <dsp:cNvPr id="0" name=""/>
        <dsp:cNvSpPr/>
      </dsp:nvSpPr>
      <dsp:spPr>
        <a:xfrm>
          <a:off x="786078" y="1704664"/>
          <a:ext cx="6683109" cy="680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9" tIns="72029" rIns="72029" bIns="720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Roommate Agreement​</a:t>
          </a:r>
        </a:p>
      </dsp:txBody>
      <dsp:txXfrm>
        <a:off x="786078" y="1704664"/>
        <a:ext cx="6683109" cy="680587"/>
      </dsp:txXfrm>
    </dsp:sp>
    <dsp:sp modelId="{130269D1-3045-498C-B544-5E08E9C2BBDA}">
      <dsp:nvSpPr>
        <dsp:cNvPr id="0" name=""/>
        <dsp:cNvSpPr/>
      </dsp:nvSpPr>
      <dsp:spPr>
        <a:xfrm>
          <a:off x="0" y="2555398"/>
          <a:ext cx="7469188" cy="6805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4A0E1-6752-45AD-BBFF-9AE5EDDF6BFF}">
      <dsp:nvSpPr>
        <dsp:cNvPr id="0" name=""/>
        <dsp:cNvSpPr/>
      </dsp:nvSpPr>
      <dsp:spPr>
        <a:xfrm>
          <a:off x="205877" y="2708530"/>
          <a:ext cx="374323" cy="3743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D207E-CF36-4468-A110-008661E33A12}">
      <dsp:nvSpPr>
        <dsp:cNvPr id="0" name=""/>
        <dsp:cNvSpPr/>
      </dsp:nvSpPr>
      <dsp:spPr>
        <a:xfrm>
          <a:off x="786078" y="2555398"/>
          <a:ext cx="6683109" cy="680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9" tIns="72029" rIns="72029" bIns="720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Time Management​</a:t>
          </a:r>
        </a:p>
      </dsp:txBody>
      <dsp:txXfrm>
        <a:off x="786078" y="2555398"/>
        <a:ext cx="6683109" cy="680587"/>
      </dsp:txXfrm>
    </dsp:sp>
    <dsp:sp modelId="{820770D8-E1BA-4EC5-A9D9-9CCAE610A851}">
      <dsp:nvSpPr>
        <dsp:cNvPr id="0" name=""/>
        <dsp:cNvSpPr/>
      </dsp:nvSpPr>
      <dsp:spPr>
        <a:xfrm>
          <a:off x="0" y="3406133"/>
          <a:ext cx="7469188" cy="6805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394AE-79C2-4F27-A4DF-5F572E4374B0}">
      <dsp:nvSpPr>
        <dsp:cNvPr id="0" name=""/>
        <dsp:cNvSpPr/>
      </dsp:nvSpPr>
      <dsp:spPr>
        <a:xfrm>
          <a:off x="205877" y="3559265"/>
          <a:ext cx="374323" cy="3743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4ECD4-9653-4F36-B601-3BB920C5B2BD}">
      <dsp:nvSpPr>
        <dsp:cNvPr id="0" name=""/>
        <dsp:cNvSpPr/>
      </dsp:nvSpPr>
      <dsp:spPr>
        <a:xfrm>
          <a:off x="786078" y="3406133"/>
          <a:ext cx="6683109" cy="680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29" tIns="72029" rIns="72029" bIns="720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Activities &amp; Programs​</a:t>
          </a:r>
        </a:p>
      </dsp:txBody>
      <dsp:txXfrm>
        <a:off x="786078" y="3406133"/>
        <a:ext cx="6683109" cy="680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A1EC8-E631-42F4-9034-B0811A2257EB}">
      <dsp:nvSpPr>
        <dsp:cNvPr id="0" name=""/>
        <dsp:cNvSpPr/>
      </dsp:nvSpPr>
      <dsp:spPr>
        <a:xfrm>
          <a:off x="557933" y="766719"/>
          <a:ext cx="1245960" cy="124596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EB622-A824-44D6-8ED7-9B3BF8DAC35C}">
      <dsp:nvSpPr>
        <dsp:cNvPr id="0" name=""/>
        <dsp:cNvSpPr/>
      </dsp:nvSpPr>
      <dsp:spPr>
        <a:xfrm>
          <a:off x="823465" y="1032252"/>
          <a:ext cx="714895" cy="7148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E87E2-529E-4CDA-900F-D1D22FD4639D}">
      <dsp:nvSpPr>
        <dsp:cNvPr id="0" name=""/>
        <dsp:cNvSpPr/>
      </dsp:nvSpPr>
      <dsp:spPr>
        <a:xfrm>
          <a:off x="159634" y="2400766"/>
          <a:ext cx="20425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Make Friends​</a:t>
          </a:r>
        </a:p>
      </dsp:txBody>
      <dsp:txXfrm>
        <a:off x="159634" y="2400766"/>
        <a:ext cx="2042557" cy="720000"/>
      </dsp:txXfrm>
    </dsp:sp>
    <dsp:sp modelId="{F1CFF18F-E26C-4545-A9F0-3D4BE31B0066}">
      <dsp:nvSpPr>
        <dsp:cNvPr id="0" name=""/>
        <dsp:cNvSpPr/>
      </dsp:nvSpPr>
      <dsp:spPr>
        <a:xfrm>
          <a:off x="2957938" y="766719"/>
          <a:ext cx="1245960" cy="124596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4B993-F8DA-4469-9A98-004A26949D81}">
      <dsp:nvSpPr>
        <dsp:cNvPr id="0" name=""/>
        <dsp:cNvSpPr/>
      </dsp:nvSpPr>
      <dsp:spPr>
        <a:xfrm>
          <a:off x="3223470" y="1032252"/>
          <a:ext cx="714895" cy="7148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6804C-07B1-47B0-AACE-EC4014EE99FC}">
      <dsp:nvSpPr>
        <dsp:cNvPr id="0" name=""/>
        <dsp:cNvSpPr/>
      </dsp:nvSpPr>
      <dsp:spPr>
        <a:xfrm>
          <a:off x="2559639" y="2400766"/>
          <a:ext cx="20425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Attend Campus Events​</a:t>
          </a:r>
        </a:p>
      </dsp:txBody>
      <dsp:txXfrm>
        <a:off x="2559639" y="2400766"/>
        <a:ext cx="2042557" cy="720000"/>
      </dsp:txXfrm>
    </dsp:sp>
    <dsp:sp modelId="{C08E2A7E-AC89-426A-BA53-87AB65823FAA}">
      <dsp:nvSpPr>
        <dsp:cNvPr id="0" name=""/>
        <dsp:cNvSpPr/>
      </dsp:nvSpPr>
      <dsp:spPr>
        <a:xfrm>
          <a:off x="5357943" y="766719"/>
          <a:ext cx="1245960" cy="124596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2033D-5C9E-44ED-B288-29EA0495390C}">
      <dsp:nvSpPr>
        <dsp:cNvPr id="0" name=""/>
        <dsp:cNvSpPr/>
      </dsp:nvSpPr>
      <dsp:spPr>
        <a:xfrm>
          <a:off x="5623475" y="1032252"/>
          <a:ext cx="714895" cy="7148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36794-6BA9-4791-B611-F085055ECB47}">
      <dsp:nvSpPr>
        <dsp:cNvPr id="0" name=""/>
        <dsp:cNvSpPr/>
      </dsp:nvSpPr>
      <dsp:spPr>
        <a:xfrm>
          <a:off x="4959644" y="2400766"/>
          <a:ext cx="20425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Build Relationships​</a:t>
          </a:r>
        </a:p>
      </dsp:txBody>
      <dsp:txXfrm>
        <a:off x="4959644" y="2400766"/>
        <a:ext cx="2042557" cy="720000"/>
      </dsp:txXfrm>
    </dsp:sp>
    <dsp:sp modelId="{0D0B40DB-9929-42D9-AC7D-EEBE1B8F7CE5}">
      <dsp:nvSpPr>
        <dsp:cNvPr id="0" name=""/>
        <dsp:cNvSpPr/>
      </dsp:nvSpPr>
      <dsp:spPr>
        <a:xfrm>
          <a:off x="7757948" y="766719"/>
          <a:ext cx="1245960" cy="124596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8C356-C443-4C62-8EC4-B3E794C384BF}">
      <dsp:nvSpPr>
        <dsp:cNvPr id="0" name=""/>
        <dsp:cNvSpPr/>
      </dsp:nvSpPr>
      <dsp:spPr>
        <a:xfrm>
          <a:off x="8023481" y="1032252"/>
          <a:ext cx="714895" cy="7148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8C92E-2C8B-4AC3-992A-EEA47C864ED3}">
      <dsp:nvSpPr>
        <dsp:cNvPr id="0" name=""/>
        <dsp:cNvSpPr/>
      </dsp:nvSpPr>
      <dsp:spPr>
        <a:xfrm>
          <a:off x="7359649" y="2400766"/>
          <a:ext cx="20425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Learn Conflict Management​</a:t>
          </a:r>
        </a:p>
      </dsp:txBody>
      <dsp:txXfrm>
        <a:off x="7359649" y="2400766"/>
        <a:ext cx="2042557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F1053-7D32-434F-8AE6-5CF36BFDA976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5CEC7-0F63-42A8-B013-157FD75FA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14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5CEC7-0F63-42A8-B013-157FD75FA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5CEC7-0F63-42A8-B013-157FD75FA6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37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7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171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7952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15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45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9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6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85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8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3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8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C780C-09D0-4676-B2F6-5EDA13F1A16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0899183-2259-4DEF-8C6F-8220FD5F7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du.edu/metromyhousing" TargetMode="External"/><Relationship Id="rId2" Type="http://schemas.openxmlformats.org/officeDocument/2006/relationships/hyperlink" Target="https://www.fdu.edu/student-life/housing/process/apply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1.png"/><Relationship Id="rId4" Type="http://schemas.openxmlformats.org/officeDocument/2006/relationships/hyperlink" Target="http://www.fdu.edu/housi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mymicrofridge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fduhousing@fdu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59D09629-17D4-1A48-90F4-F1B4E18EE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1D3C9F-FACB-AA99-9878-A2DC8DC7C9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Housing &amp; Residence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85D6E-54E5-D589-51A1-3498E9D93E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LIVE, LEARN, &amp; GROW – THE FDU WAY!​</a:t>
            </a:r>
          </a:p>
          <a:p>
            <a:endParaRPr lang="en-US"/>
          </a:p>
        </p:txBody>
      </p:sp>
      <p:pic>
        <p:nvPicPr>
          <p:cNvPr id="7" name="Picture 6" descr="A house with a chimney and text&#10;&#10;Description automatically generated">
            <a:extLst>
              <a:ext uri="{FF2B5EF4-FFF2-40B4-BE49-F238E27FC236}">
                <a16:creationId xmlns:a16="http://schemas.microsoft.com/office/drawing/2014/main" id="{8CBCB36F-B74B-58AF-B426-BD594442D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82" y="880577"/>
            <a:ext cx="2922036" cy="29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57FA577-92B5-31B5-55C5-8F53BDCDAE80}"/>
              </a:ext>
            </a:extLst>
          </p:cNvPr>
          <p:cNvSpPr>
            <a:spLocks noGrp="1"/>
          </p:cNvSpPr>
          <p:nvPr/>
        </p:nvSpPr>
        <p:spPr>
          <a:xfrm>
            <a:off x="4521877" y="2402342"/>
            <a:ext cx="3328416" cy="4003122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91440" tIns="68580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spc="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957895F-8A61-E23F-2614-6E6FC112B1AA}"/>
              </a:ext>
            </a:extLst>
          </p:cNvPr>
          <p:cNvSpPr>
            <a:spLocks noGrp="1"/>
          </p:cNvSpPr>
          <p:nvPr/>
        </p:nvSpPr>
        <p:spPr>
          <a:xfrm>
            <a:off x="8185962" y="2402342"/>
            <a:ext cx="3328416" cy="4003122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91440" tIns="68580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spc="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E1118-C5EE-B7DB-F075-A4612AFD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48" y="54041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" sz="4800" b="1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LIVE</a:t>
            </a:r>
            <a:endParaRPr lang="en-US" sz="4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0EEC88-0B5A-486E-2DF5-D595238DA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219" y="3073877"/>
            <a:ext cx="2930392" cy="552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chemeClr val="tx1"/>
                </a:solidFill>
              </a:rPr>
              <a:t>SAFELY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92DC74-A16C-E7E2-5406-508AE7E668BF}"/>
              </a:ext>
            </a:extLst>
          </p:cNvPr>
          <p:cNvSpPr txBox="1">
            <a:spLocks/>
          </p:cNvSpPr>
          <p:nvPr/>
        </p:nvSpPr>
        <p:spPr>
          <a:xfrm>
            <a:off x="1117219" y="3732318"/>
            <a:ext cx="2930392" cy="4218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Close doors​</a:t>
            </a:r>
          </a:p>
          <a:p>
            <a:r>
              <a:rPr lang="en-US"/>
              <a:t>Scan ID when entering​</a:t>
            </a:r>
          </a:p>
          <a:p>
            <a:r>
              <a:rPr lang="en-US"/>
              <a:t>Register all guests (including family!)​</a:t>
            </a:r>
          </a:p>
          <a:p>
            <a:r>
              <a:rPr lang="en-US"/>
              <a:t>Ask for help from RAs and Public Safety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FC63C25-FE2A-0C11-2CEA-A80AA78FC365}"/>
              </a:ext>
            </a:extLst>
          </p:cNvPr>
          <p:cNvSpPr>
            <a:spLocks noGrp="1"/>
          </p:cNvSpPr>
          <p:nvPr/>
        </p:nvSpPr>
        <p:spPr>
          <a:xfrm>
            <a:off x="918207" y="2402342"/>
            <a:ext cx="3328416" cy="4003122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91440" tIns="68580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spc="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074" name="Picture 2" descr="Lock outline">
            <a:extLst>
              <a:ext uri="{FF2B5EF4-FFF2-40B4-BE49-F238E27FC236}">
                <a16:creationId xmlns:a16="http://schemas.microsoft.com/office/drawing/2014/main" id="{DCE502EC-F78D-2DDA-B25C-50CB1674F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66" y="1911804"/>
            <a:ext cx="97155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ouch outline">
            <a:extLst>
              <a:ext uri="{FF2B5EF4-FFF2-40B4-BE49-F238E27FC236}">
                <a16:creationId xmlns:a16="http://schemas.microsoft.com/office/drawing/2014/main" id="{98E210D5-4056-56DB-40D7-FBE48377E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55" y="1933952"/>
            <a:ext cx="981075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leep outline">
            <a:extLst>
              <a:ext uri="{FF2B5EF4-FFF2-40B4-BE49-F238E27FC236}">
                <a16:creationId xmlns:a16="http://schemas.microsoft.com/office/drawing/2014/main" id="{BAA4756D-3B54-AAA9-9838-FBF646D3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33" y="1885866"/>
            <a:ext cx="981075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C809ED-59B6-48AD-2615-CA40A8D9ACE5}"/>
              </a:ext>
            </a:extLst>
          </p:cNvPr>
          <p:cNvSpPr txBox="1">
            <a:spLocks/>
          </p:cNvSpPr>
          <p:nvPr/>
        </p:nvSpPr>
        <p:spPr>
          <a:xfrm>
            <a:off x="4720889" y="3073877"/>
            <a:ext cx="2930392" cy="552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400" b="1">
                <a:solidFill>
                  <a:schemeClr val="tx1"/>
                </a:solidFill>
              </a:rPr>
              <a:t>COMFORTABLY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037CAD-0E9E-11D5-0726-BBD3AB310C1A}"/>
              </a:ext>
            </a:extLst>
          </p:cNvPr>
          <p:cNvSpPr txBox="1">
            <a:spLocks/>
          </p:cNvSpPr>
          <p:nvPr/>
        </p:nvSpPr>
        <p:spPr>
          <a:xfrm>
            <a:off x="4720889" y="3732318"/>
            <a:ext cx="2930392" cy="4218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Clean your room​</a:t>
            </a:r>
          </a:p>
          <a:p>
            <a:r>
              <a:rPr lang="en-US"/>
              <a:t>Throw out trash​</a:t>
            </a:r>
          </a:p>
          <a:p>
            <a:r>
              <a:rPr lang="en-US"/>
              <a:t>Do your laundry​</a:t>
            </a:r>
          </a:p>
          <a:p>
            <a:r>
              <a:rPr lang="en-US"/>
              <a:t>Shower regularly​</a:t>
            </a:r>
          </a:p>
          <a:p>
            <a:r>
              <a:rPr lang="en-US"/>
              <a:t>Clean your fridge​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41E724-6E00-ECCA-A2FA-0D7127702384}"/>
              </a:ext>
            </a:extLst>
          </p:cNvPr>
          <p:cNvSpPr txBox="1">
            <a:spLocks/>
          </p:cNvSpPr>
          <p:nvPr/>
        </p:nvSpPr>
        <p:spPr>
          <a:xfrm>
            <a:off x="8384974" y="3073877"/>
            <a:ext cx="2930392" cy="552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400" b="1">
                <a:solidFill>
                  <a:schemeClr val="tx1"/>
                </a:solidFill>
              </a:rPr>
              <a:t>RESTFULLY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CE42EDF-5992-08E1-9E5F-93DE79212551}"/>
              </a:ext>
            </a:extLst>
          </p:cNvPr>
          <p:cNvSpPr txBox="1">
            <a:spLocks/>
          </p:cNvSpPr>
          <p:nvPr/>
        </p:nvSpPr>
        <p:spPr>
          <a:xfrm>
            <a:off x="8384974" y="3732318"/>
            <a:ext cx="2930392" cy="202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Turn off lights​</a:t>
            </a:r>
          </a:p>
          <a:p>
            <a:r>
              <a:rPr lang="en-US"/>
              <a:t>Turn down music​</a:t>
            </a:r>
          </a:p>
          <a:p>
            <a:r>
              <a:rPr lang="en-US"/>
              <a:t>Turn down TV​</a:t>
            </a:r>
          </a:p>
          <a:p>
            <a:r>
              <a:rPr lang="en-US"/>
              <a:t>Send guests home​</a:t>
            </a:r>
          </a:p>
        </p:txBody>
      </p:sp>
      <p:pic>
        <p:nvPicPr>
          <p:cNvPr id="4" name="Picture 3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E835268D-A9BA-DFE2-4C61-C7A879E73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5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E835268D-A9BA-DFE2-4C61-C7A879E7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id="{682738CD-2D01-E6B2-D8E8-ED2B8CEB69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240617"/>
              </p:ext>
            </p:extLst>
          </p:nvPr>
        </p:nvGraphicFramePr>
        <p:xfrm>
          <a:off x="2361406" y="1920160"/>
          <a:ext cx="7469188" cy="408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7FD21D91-0269-29EB-89E5-822661D746D4}"/>
              </a:ext>
            </a:extLst>
          </p:cNvPr>
          <p:cNvSpPr txBox="1">
            <a:spLocks/>
          </p:cNvSpPr>
          <p:nvPr/>
        </p:nvSpPr>
        <p:spPr>
          <a:xfrm>
            <a:off x="1760448" y="540416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" sz="4800" b="1">
                <a:solidFill>
                  <a:srgbClr val="990000"/>
                </a:solidFill>
                <a:latin typeface="Merriweather"/>
                <a:sym typeface="Merriweather"/>
              </a:rPr>
              <a:t>LEARN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63194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966DD2F-FBF5-41CE-A3F4-565352D95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46FCE2B-F2D2-466E-B0AA-8E341DB49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2BD31C98-199A-4722-A1A5-4393A43E7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E835268D-A9BA-DFE2-4C61-C7A879E7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graphicFrame>
        <p:nvGraphicFramePr>
          <p:cNvPr id="52" name="Content Placeholder 2">
            <a:extLst>
              <a:ext uri="{FF2B5EF4-FFF2-40B4-BE49-F238E27FC236}">
                <a16:creationId xmlns:a16="http://schemas.microsoft.com/office/drawing/2014/main" id="{7F4F6128-5F17-62BA-4956-C2C9F1EAA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892398"/>
              </p:ext>
            </p:extLst>
          </p:nvPr>
        </p:nvGraphicFramePr>
        <p:xfrm>
          <a:off x="1315079" y="2050110"/>
          <a:ext cx="9561842" cy="38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1D8BF14-29E4-903D-3394-A6113434D929}"/>
              </a:ext>
            </a:extLst>
          </p:cNvPr>
          <p:cNvSpPr txBox="1">
            <a:spLocks/>
          </p:cNvSpPr>
          <p:nvPr/>
        </p:nvSpPr>
        <p:spPr>
          <a:xfrm>
            <a:off x="1760448" y="540416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" sz="4800" b="1">
                <a:solidFill>
                  <a:srgbClr val="990000"/>
                </a:solidFill>
                <a:latin typeface="Merriweather"/>
                <a:sym typeface="Merriweather"/>
              </a:rPr>
              <a:t>GROW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3555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270C77AB-7E91-84A6-3E62-DAB80E1E4481}"/>
              </a:ext>
            </a:extLst>
          </p:cNvPr>
          <p:cNvSpPr>
            <a:spLocks noGrp="1"/>
          </p:cNvSpPr>
          <p:nvPr/>
        </p:nvSpPr>
        <p:spPr>
          <a:xfrm>
            <a:off x="939501" y="2635251"/>
            <a:ext cx="2011680" cy="282517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vert="horz" lIns="91440" tIns="68580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spc="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>
                <a:solidFill>
                  <a:schemeClr val="tx1"/>
                </a:solidFill>
                <a:latin typeface="+mj-lt"/>
              </a:rPr>
              <a:t>Laundry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15DD9AC8-4A5F-70DB-AA68-C461059D81A1}"/>
              </a:ext>
            </a:extLst>
          </p:cNvPr>
          <p:cNvSpPr>
            <a:spLocks noGrp="1"/>
          </p:cNvSpPr>
          <p:nvPr/>
        </p:nvSpPr>
        <p:spPr>
          <a:xfrm>
            <a:off x="3147417" y="2635251"/>
            <a:ext cx="2011680" cy="2825173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91440" tIns="68580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spc="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+mj-lt"/>
              </a:rPr>
              <a:t>Cleaning</a:t>
            </a:r>
          </a:p>
          <a:p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28A203B-0CF0-2AB0-5F54-07C8E3003918}"/>
              </a:ext>
            </a:extLst>
          </p:cNvPr>
          <p:cNvSpPr>
            <a:spLocks noGrp="1"/>
          </p:cNvSpPr>
          <p:nvPr/>
        </p:nvSpPr>
        <p:spPr>
          <a:xfrm>
            <a:off x="5423715" y="2610537"/>
            <a:ext cx="2011680" cy="282517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vert="horz" lIns="91440" tIns="68580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spc="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+mj-lt"/>
              </a:rPr>
              <a:t>Studying</a:t>
            </a:r>
          </a:p>
          <a:p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05BC0115-F702-2E0A-61A4-4A6CE33FD775}"/>
              </a:ext>
            </a:extLst>
          </p:cNvPr>
          <p:cNvSpPr>
            <a:spLocks noGrp="1"/>
          </p:cNvSpPr>
          <p:nvPr/>
        </p:nvSpPr>
        <p:spPr>
          <a:xfrm>
            <a:off x="7623492" y="2610537"/>
            <a:ext cx="2011680" cy="2825173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vert="horz" lIns="91440" tIns="68580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spc="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+mj-lt"/>
              </a:rPr>
              <a:t>Conflict</a:t>
            </a:r>
          </a:p>
          <a:p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9D48D07F-2D5B-F0D5-4005-197607C4F197}"/>
              </a:ext>
            </a:extLst>
          </p:cNvPr>
          <p:cNvSpPr>
            <a:spLocks noGrp="1"/>
          </p:cNvSpPr>
          <p:nvPr/>
        </p:nvSpPr>
        <p:spPr>
          <a:xfrm>
            <a:off x="9840825" y="2610537"/>
            <a:ext cx="2011680" cy="282517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vert="horz" lIns="91440" tIns="68580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 cap="all" spc="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+mj-lt"/>
              </a:rPr>
              <a:t>Goals</a:t>
            </a:r>
          </a:p>
          <a:p>
            <a:endParaRPr 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E1118-C5EE-B7DB-F075-A4612AFD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48" y="54041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QUESTIONS FOR YOU​</a:t>
            </a:r>
            <a:endParaRPr lang="en-US" sz="4800"/>
          </a:p>
        </p:txBody>
      </p:sp>
      <p:pic>
        <p:nvPicPr>
          <p:cNvPr id="4" name="Picture 3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E835268D-A9BA-DFE2-4C61-C7A879E7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pic>
        <p:nvPicPr>
          <p:cNvPr id="4099" name="Picture 3" descr="Mop and bucket with solid fill">
            <a:extLst>
              <a:ext uri="{FF2B5EF4-FFF2-40B4-BE49-F238E27FC236}">
                <a16:creationId xmlns:a16="http://schemas.microsoft.com/office/drawing/2014/main" id="{349E2EFF-1210-3AA5-82A0-631544AC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11" y="2000970"/>
            <a:ext cx="1146692" cy="11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oks with solid fill">
            <a:extLst>
              <a:ext uri="{FF2B5EF4-FFF2-40B4-BE49-F238E27FC236}">
                <a16:creationId xmlns:a16="http://schemas.microsoft.com/office/drawing/2014/main" id="{6FA2B90D-F07F-5F17-D4E7-9E4E773C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53" y="1984172"/>
            <a:ext cx="1161584" cy="11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Boxing Glove with solid fill">
            <a:extLst>
              <a:ext uri="{FF2B5EF4-FFF2-40B4-BE49-F238E27FC236}">
                <a16:creationId xmlns:a16="http://schemas.microsoft.com/office/drawing/2014/main" id="{BBBD1862-A27F-EA50-7693-E6044DDC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86" y="1984172"/>
            <a:ext cx="1161584" cy="11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ist with solid fill">
            <a:extLst>
              <a:ext uri="{FF2B5EF4-FFF2-40B4-BE49-F238E27FC236}">
                <a16:creationId xmlns:a16="http://schemas.microsoft.com/office/drawing/2014/main" id="{1031F5E5-B497-5BB1-EAD5-79155D76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020" y="1926265"/>
            <a:ext cx="1146692" cy="11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Washing Machine outline">
            <a:extLst>
              <a:ext uri="{FF2B5EF4-FFF2-40B4-BE49-F238E27FC236}">
                <a16:creationId xmlns:a16="http://schemas.microsoft.com/office/drawing/2014/main" id="{2CCA4E4D-29BA-2875-42CE-4D7A60DA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70" y="1984172"/>
            <a:ext cx="1163492" cy="11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A3BF8E55-B2B9-104D-F277-08902534735D}"/>
              </a:ext>
            </a:extLst>
          </p:cNvPr>
          <p:cNvSpPr>
            <a:spLocks noGrp="1"/>
          </p:cNvSpPr>
          <p:nvPr/>
        </p:nvSpPr>
        <p:spPr>
          <a:xfrm>
            <a:off x="982296" y="3931986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</a:rPr>
              <a:t>Do you know how to wash, dry, and put away your clothes?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67EB368C-B1E5-77AC-2D7B-801C275B0CE7}"/>
              </a:ext>
            </a:extLst>
          </p:cNvPr>
          <p:cNvSpPr>
            <a:spLocks noGrp="1"/>
          </p:cNvSpPr>
          <p:nvPr/>
        </p:nvSpPr>
        <p:spPr>
          <a:xfrm>
            <a:off x="3205648" y="3931986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</a:rPr>
              <a:t>Do you have a way to wipe spills and remove dust? Do you know how to keep clean?​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B62BA0E1-AA23-5C57-32E3-B923F54EDB33}"/>
              </a:ext>
            </a:extLst>
          </p:cNvPr>
          <p:cNvSpPr>
            <a:spLocks noGrp="1"/>
          </p:cNvSpPr>
          <p:nvPr/>
        </p:nvSpPr>
        <p:spPr>
          <a:xfrm>
            <a:off x="5469435" y="3966415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</a:rPr>
              <a:t>Do you have tools to stay on task with studying?​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EC9B9B44-AED5-FACA-246C-0A1F21EBB040}"/>
              </a:ext>
            </a:extLst>
          </p:cNvPr>
          <p:cNvSpPr>
            <a:spLocks noGrp="1"/>
          </p:cNvSpPr>
          <p:nvPr/>
        </p:nvSpPr>
        <p:spPr>
          <a:xfrm>
            <a:off x="7641048" y="393916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</a:rPr>
              <a:t>Do you know how to handle conflict?</a:t>
            </a:r>
          </a:p>
          <a:p>
            <a:r>
              <a:rPr lang="en-US" sz="1600" b="1">
                <a:solidFill>
                  <a:schemeClr val="tx1"/>
                </a:solidFill>
              </a:rPr>
              <a:t>Are there skills you’d want to learn?​</a:t>
            </a:r>
          </a:p>
        </p:txBody>
      </p:sp>
      <p:sp>
        <p:nvSpPr>
          <p:cNvPr id="39" name="Text Placeholder 23">
            <a:extLst>
              <a:ext uri="{FF2B5EF4-FFF2-40B4-BE49-F238E27FC236}">
                <a16:creationId xmlns:a16="http://schemas.microsoft.com/office/drawing/2014/main" id="{2C8C6450-64DD-DB7C-854C-9197BDD5F768}"/>
              </a:ext>
            </a:extLst>
          </p:cNvPr>
          <p:cNvSpPr>
            <a:spLocks noGrp="1"/>
          </p:cNvSpPr>
          <p:nvPr/>
        </p:nvSpPr>
        <p:spPr>
          <a:xfrm>
            <a:off x="9886545" y="393916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</a:rPr>
              <a:t>What do you want to get out of this living experience?​</a:t>
            </a:r>
          </a:p>
        </p:txBody>
      </p:sp>
    </p:spTree>
    <p:extLst>
      <p:ext uri="{BB962C8B-B14F-4D97-AF65-F5344CB8AC3E}">
        <p14:creationId xmlns:p14="http://schemas.microsoft.com/office/powerpoint/2010/main" val="311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E1118-C5EE-B7DB-F075-A4612AFD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18" y="1334955"/>
            <a:ext cx="6060017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>
                <a:solidFill>
                  <a:srgbClr val="FFFFFF"/>
                </a:solidFill>
                <a:sym typeface="Merriweather"/>
              </a:rPr>
              <a:t>BEING AN EXCELLENT ROOMMATE TAKES PRACTICE, DESIRE, AND LUCK. </a:t>
            </a:r>
            <a:br>
              <a:rPr lang="en-US" sz="4200" b="1">
                <a:solidFill>
                  <a:srgbClr val="FFFFFF"/>
                </a:solidFill>
                <a:sym typeface="Merriweather"/>
              </a:rPr>
            </a:br>
            <a:br>
              <a:rPr lang="en-US" sz="4200" b="1">
                <a:solidFill>
                  <a:srgbClr val="FFFFFF"/>
                </a:solidFill>
                <a:sym typeface="Merriweather"/>
              </a:rPr>
            </a:br>
            <a:r>
              <a:rPr lang="en-US" sz="4200" b="1">
                <a:solidFill>
                  <a:srgbClr val="FFFFFF"/>
                </a:solidFill>
                <a:sym typeface="Merriweather"/>
              </a:rPr>
              <a:t>DO YOUR BEST AND ASK FOR HELP!</a:t>
            </a:r>
            <a:endParaRPr lang="en-US" sz="4200">
              <a:solidFill>
                <a:srgbClr val="FFFFFF"/>
              </a:solidFill>
            </a:endParaRPr>
          </a:p>
        </p:txBody>
      </p:sp>
      <p:pic>
        <p:nvPicPr>
          <p:cNvPr id="4" name="Picture 3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E835268D-A9BA-DFE2-4C61-C7A879E7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3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3C88895-A514-3B15-1504-EAB5FCDC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Apply for Housing!</a:t>
            </a:r>
            <a:endParaRPr lang="en-US" i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3A215C-D0DE-843E-FF0A-D7B9F888E21D}"/>
              </a:ext>
            </a:extLst>
          </p:cNvPr>
          <p:cNvSpPr txBox="1">
            <a:spLocks/>
          </p:cNvSpPr>
          <p:nvPr/>
        </p:nvSpPr>
        <p:spPr>
          <a:xfrm>
            <a:off x="2116369" y="2057919"/>
            <a:ext cx="8915400" cy="36928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u="sng"/>
              <a:t>Apply For Housing:</a:t>
            </a:r>
          </a:p>
          <a:p>
            <a:pPr marL="0" indent="0" algn="ctr">
              <a:buNone/>
            </a:pPr>
            <a:r>
              <a:rPr lang="en-US" u="sng">
                <a:hlinkClick r:id="rId2"/>
              </a:rPr>
              <a:t>https://www.fdu.edu/student-life/housing/process/apply/</a:t>
            </a:r>
            <a:endParaRPr lang="en-US" u="sng"/>
          </a:p>
          <a:p>
            <a:pPr marL="0" indent="0" algn="ctr">
              <a:buNone/>
            </a:pPr>
            <a:r>
              <a:rPr lang="en-US" u="sng"/>
              <a:t> </a:t>
            </a:r>
          </a:p>
          <a:p>
            <a:pPr marL="0" indent="0" algn="ctr">
              <a:buNone/>
            </a:pPr>
            <a:r>
              <a:rPr lang="en-US" b="1" u="sng" err="1"/>
              <a:t>MyHousing</a:t>
            </a:r>
            <a:r>
              <a:rPr lang="en-US" b="1" u="sng"/>
              <a:t> Portal: </a:t>
            </a:r>
          </a:p>
          <a:p>
            <a:pPr marL="0" indent="0" algn="ctr">
              <a:buNone/>
            </a:pPr>
            <a:r>
              <a:rPr lang="en-US">
                <a:hlinkClick r:id="rId3"/>
              </a:rPr>
              <a:t>www.fdu.edu/florhammyhousing</a:t>
            </a:r>
            <a:r>
              <a:rPr lang="en-US"/>
              <a:t>  </a:t>
            </a:r>
          </a:p>
          <a:p>
            <a:pPr marL="0" indent="0" algn="ctr">
              <a:buNone/>
            </a:pPr>
            <a:endParaRPr lang="en-US" b="1" u="sng"/>
          </a:p>
          <a:p>
            <a:pPr marL="0" indent="0" algn="ctr">
              <a:buNone/>
            </a:pPr>
            <a:r>
              <a:rPr lang="en-US" b="1" u="sng"/>
              <a:t>All Things Housing:</a:t>
            </a:r>
            <a:endParaRPr lang="en-US" b="1" u="sng">
              <a:hlinkClick r:id="rId2"/>
            </a:endParaRPr>
          </a:p>
          <a:p>
            <a:pPr marL="0" indent="0" algn="ctr">
              <a:buNone/>
            </a:pPr>
            <a:r>
              <a:rPr lang="en-US">
                <a:hlinkClick r:id="rId4"/>
              </a:rPr>
              <a:t>www.fdu.edu/housing</a:t>
            </a:r>
            <a:r>
              <a:rPr lang="en-US"/>
              <a:t> </a:t>
            </a:r>
          </a:p>
          <a:p>
            <a:pPr marL="0" indent="0" algn="ctr">
              <a:buNone/>
            </a:pPr>
            <a:endParaRPr lang="en-US"/>
          </a:p>
        </p:txBody>
      </p:sp>
      <p:pic>
        <p:nvPicPr>
          <p:cNvPr id="7" name="Picture 6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715E0C3B-F2BA-F6D9-5806-A41830B60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086DA-CBBD-737D-7CC6-A7EE51C9D215}"/>
              </a:ext>
            </a:extLst>
          </p:cNvPr>
          <p:cNvSpPr txBox="1">
            <a:spLocks/>
          </p:cNvSpPr>
          <p:nvPr/>
        </p:nvSpPr>
        <p:spPr>
          <a:xfrm>
            <a:off x="1640156" y="6332171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" sz="1800" i="1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*** Spring Application Live on Nov. 1</a:t>
            </a:r>
            <a:r>
              <a:rPr lang="en" sz="1800" i="1" baseline="3000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st</a:t>
            </a:r>
            <a:r>
              <a:rPr lang="en" sz="1800" i="1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, 2024</a:t>
            </a:r>
            <a:endParaRPr lang="en-US" sz="1800" i="1">
              <a:solidFill>
                <a:schemeClr val="tx1"/>
              </a:solidFill>
            </a:endParaRPr>
          </a:p>
        </p:txBody>
      </p:sp>
      <p:pic>
        <p:nvPicPr>
          <p:cNvPr id="5122" name="Picture 2" descr="Click Png PNGs for Free Download">
            <a:extLst>
              <a:ext uri="{FF2B5EF4-FFF2-40B4-BE49-F238E27FC236}">
                <a16:creationId xmlns:a16="http://schemas.microsoft.com/office/drawing/2014/main" id="{13B0990C-88C8-B3F1-D4BF-1DD0C09C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984">
            <a:off x="9285820" y="169590"/>
            <a:ext cx="2613802" cy="261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105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94BF47-5435-F3CA-2EAF-254739B2455A}"/>
              </a:ext>
            </a:extLst>
          </p:cNvPr>
          <p:cNvSpPr txBox="1">
            <a:spLocks/>
          </p:cNvSpPr>
          <p:nvPr/>
        </p:nvSpPr>
        <p:spPr>
          <a:xfrm>
            <a:off x="2450881" y="55308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Follow us on Social Media!</a:t>
            </a:r>
            <a:endParaRPr lang="en-US" i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06EF32-AD99-4AF4-CE0F-65B1C6634D4B}"/>
              </a:ext>
            </a:extLst>
          </p:cNvPr>
          <p:cNvSpPr txBox="1">
            <a:spLocks/>
          </p:cNvSpPr>
          <p:nvPr/>
        </p:nvSpPr>
        <p:spPr>
          <a:xfrm>
            <a:off x="-692258" y="1768350"/>
            <a:ext cx="8915400" cy="10028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/>
              <a:t>@fduflorhamhousing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1849F7-7D6D-9C14-4141-59CDA20421E5}"/>
              </a:ext>
            </a:extLst>
          </p:cNvPr>
          <p:cNvSpPr txBox="1">
            <a:spLocks/>
          </p:cNvSpPr>
          <p:nvPr/>
        </p:nvSpPr>
        <p:spPr>
          <a:xfrm>
            <a:off x="6096000" y="5122147"/>
            <a:ext cx="8915400" cy="10028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/>
              <a:t>@fduhousing</a:t>
            </a:r>
          </a:p>
        </p:txBody>
      </p:sp>
      <p:pic>
        <p:nvPicPr>
          <p:cNvPr id="8" name="Picture 7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91A5F5F5-6184-245E-C976-2B8BA405D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87E939-2EA8-A9B9-DEFE-842B164B2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49" y="3183357"/>
            <a:ext cx="5813231" cy="345840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F604B4A-39B5-E0E7-0110-D62FAA546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223">
            <a:off x="977021" y="1585043"/>
            <a:ext cx="907792" cy="9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B7AA8D4-F902-FC46-FFAE-A3635E2F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343">
            <a:off x="10462816" y="4527950"/>
            <a:ext cx="1616720" cy="47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078E99-03EF-B227-8A7E-BFDEFEA09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779" y="483393"/>
            <a:ext cx="3195447" cy="2186007"/>
          </a:xfrm>
          <a:prstGeom prst="rect">
            <a:avLst/>
          </a:prstGeom>
        </p:spPr>
      </p:pic>
      <p:pic>
        <p:nvPicPr>
          <p:cNvPr id="20" name="Picture 1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B6A0BDA-000B-EEE7-FD53-C10F631C8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9774" y="4429965"/>
            <a:ext cx="2527770" cy="1895828"/>
          </a:xfrm>
          <a:prstGeom prst="rect">
            <a:avLst/>
          </a:prstGeom>
        </p:spPr>
      </p:pic>
      <p:pic>
        <p:nvPicPr>
          <p:cNvPr id="22" name="Picture 21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DFEC19D7-FAE4-328C-D474-33E369391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71" y="1776368"/>
            <a:ext cx="2825873" cy="21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1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1E706F-DBEB-EEB7-ACFA-89430733C0F1}"/>
              </a:ext>
            </a:extLst>
          </p:cNvPr>
          <p:cNvSpPr txBox="1"/>
          <p:nvPr/>
        </p:nvSpPr>
        <p:spPr>
          <a:xfrm>
            <a:off x="2067625" y="2199736"/>
            <a:ext cx="5295343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/>
              <a:t> 973-443-8586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/>
              <a:t> www. fdu.edu/housing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/>
              <a:t> fduhousing@fdu.edu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/>
              <a:t> @fduflorhamhousing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/>
              <a:t> Office located in the Student Center </a:t>
            </a:r>
          </a:p>
        </p:txBody>
      </p:sp>
      <p:pic>
        <p:nvPicPr>
          <p:cNvPr id="9" name="Picture 8" descr="Contact us - Free business icons">
            <a:extLst>
              <a:ext uri="{FF2B5EF4-FFF2-40B4-BE49-F238E27FC236}">
                <a16:creationId xmlns:a16="http://schemas.microsoft.com/office/drawing/2014/main" id="{998F3F6C-CF71-D3AF-3EE1-1414E954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01" y="2133600"/>
            <a:ext cx="3123538" cy="312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9D67D2D-999C-4789-D9D2-47D8B5617861}"/>
              </a:ext>
            </a:extLst>
          </p:cNvPr>
          <p:cNvSpPr txBox="1">
            <a:spLocks/>
          </p:cNvSpPr>
          <p:nvPr/>
        </p:nvSpPr>
        <p:spPr>
          <a:xfrm>
            <a:off x="2450881" y="55308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Contact Housing!</a:t>
            </a:r>
            <a:endParaRPr lang="en-US" i="1"/>
          </a:p>
        </p:txBody>
      </p:sp>
      <p:pic>
        <p:nvPicPr>
          <p:cNvPr id="11" name="Picture 10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1DDB6558-6166-45B1-25CE-0E5C11258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4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98E969-CFE6-33F7-4E75-6381BF30B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BE576-D81F-A241-A0DF-6CD9196CA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5048" y="1871831"/>
            <a:ext cx="3084569" cy="3199806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tx2">
                    <a:lumMod val="75000"/>
                  </a:schemeClr>
                </a:solidFill>
              </a:rPr>
              <a:t>Questions?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54D5BB89-89CB-1207-2A54-E669BFF25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pic>
        <p:nvPicPr>
          <p:cNvPr id="5" name="Picture 4" descr="A house with a chimney and text&#10;&#10;Description automatically generated">
            <a:extLst>
              <a:ext uri="{FF2B5EF4-FFF2-40B4-BE49-F238E27FC236}">
                <a16:creationId xmlns:a16="http://schemas.microsoft.com/office/drawing/2014/main" id="{DF384603-32E0-C4F9-88CE-CAC22818B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7" y="136143"/>
            <a:ext cx="2922036" cy="29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25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543F3-4B38-A4BA-4272-A9F761738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06" y="3623988"/>
            <a:ext cx="4548706" cy="5909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/>
              <a:t>University Director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520511-14C9-3F38-476B-6EC858D4A222}"/>
              </a:ext>
            </a:extLst>
          </p:cNvPr>
          <p:cNvSpPr txBox="1">
            <a:spLocks/>
          </p:cNvSpPr>
          <p:nvPr/>
        </p:nvSpPr>
        <p:spPr>
          <a:xfrm>
            <a:off x="7355230" y="3613904"/>
            <a:ext cx="4548706" cy="590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/>
              <a:t>Assistant Director of Marketing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DD6B91-265E-E986-D9D6-3443628CE503}"/>
              </a:ext>
            </a:extLst>
          </p:cNvPr>
          <p:cNvSpPr txBox="1">
            <a:spLocks/>
          </p:cNvSpPr>
          <p:nvPr/>
        </p:nvSpPr>
        <p:spPr>
          <a:xfrm>
            <a:off x="2298822" y="6478962"/>
            <a:ext cx="4548706" cy="590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/>
              <a:t>Housing Coordinator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4C2649-FF71-EA90-7368-6C08838F12A6}"/>
              </a:ext>
            </a:extLst>
          </p:cNvPr>
          <p:cNvSpPr txBox="1">
            <a:spLocks/>
          </p:cNvSpPr>
          <p:nvPr/>
        </p:nvSpPr>
        <p:spPr>
          <a:xfrm>
            <a:off x="5668314" y="6473750"/>
            <a:ext cx="4548706" cy="590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/>
              <a:t>Administrative Assistant</a:t>
            </a:r>
          </a:p>
        </p:txBody>
      </p:sp>
      <p:pic>
        <p:nvPicPr>
          <p:cNvPr id="9" name="Picture 8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481BA83A-753B-9F65-6200-A372C36B7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pic>
        <p:nvPicPr>
          <p:cNvPr id="11" name="Picture 10" descr="A person with red hair smiling&#10;&#10;Description automatically generated">
            <a:extLst>
              <a:ext uri="{FF2B5EF4-FFF2-40B4-BE49-F238E27FC236}">
                <a16:creationId xmlns:a16="http://schemas.microsoft.com/office/drawing/2014/main" id="{C696050F-C771-CE15-086C-4E45C6154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7"/>
          <a:stretch/>
        </p:blipFill>
        <p:spPr>
          <a:xfrm>
            <a:off x="2153434" y="1300724"/>
            <a:ext cx="1577109" cy="231438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5B2664E-280A-8532-F463-513085C0262C}"/>
              </a:ext>
            </a:extLst>
          </p:cNvPr>
          <p:cNvSpPr txBox="1">
            <a:spLocks/>
          </p:cNvSpPr>
          <p:nvPr/>
        </p:nvSpPr>
        <p:spPr>
          <a:xfrm>
            <a:off x="2722666" y="50791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Meet The Team</a:t>
            </a:r>
            <a:endParaRPr lang="en-US"/>
          </a:p>
        </p:txBody>
      </p:sp>
      <p:pic>
        <p:nvPicPr>
          <p:cNvPr id="20" name="Picture 19" descr="A person sitting at a table&#10;&#10;Description automatically generated">
            <a:extLst>
              <a:ext uri="{FF2B5EF4-FFF2-40B4-BE49-F238E27FC236}">
                <a16:creationId xmlns:a16="http://schemas.microsoft.com/office/drawing/2014/main" id="{381FB0CE-25D8-1F0D-E4B2-A6FE2DA6F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13148" r="9547" b="7066"/>
          <a:stretch/>
        </p:blipFill>
        <p:spPr>
          <a:xfrm rot="5400000">
            <a:off x="8453123" y="1525589"/>
            <a:ext cx="2342213" cy="178115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76E5330-9F66-18F1-2F65-93530CD6F869}"/>
              </a:ext>
            </a:extLst>
          </p:cNvPr>
          <p:cNvSpPr txBox="1">
            <a:spLocks/>
          </p:cNvSpPr>
          <p:nvPr/>
        </p:nvSpPr>
        <p:spPr>
          <a:xfrm>
            <a:off x="4097386" y="3615104"/>
            <a:ext cx="4548706" cy="590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/>
              <a:t>Associate Director</a:t>
            </a:r>
          </a:p>
        </p:txBody>
      </p:sp>
      <p:pic>
        <p:nvPicPr>
          <p:cNvPr id="26" name="Picture 25" descr="A person wearing sunglasses and a blue shirt&#10;&#10;Description automatically generated">
            <a:extLst>
              <a:ext uri="{FF2B5EF4-FFF2-40B4-BE49-F238E27FC236}">
                <a16:creationId xmlns:a16="http://schemas.microsoft.com/office/drawing/2014/main" id="{F480652C-A121-A7D5-FAE0-987301976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41" y="4122257"/>
            <a:ext cx="1605796" cy="24088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81D069-DBAF-390D-BECF-381B0E96CE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045" b="4871"/>
          <a:stretch/>
        </p:blipFill>
        <p:spPr>
          <a:xfrm>
            <a:off x="7119874" y="4110458"/>
            <a:ext cx="1645586" cy="2408882"/>
          </a:xfrm>
          <a:prstGeom prst="rect">
            <a:avLst/>
          </a:prstGeom>
        </p:spPr>
      </p:pic>
      <p:pic>
        <p:nvPicPr>
          <p:cNvPr id="31" name="Picture 30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599FCAD2-4A44-1DF9-A802-C8544FD38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18" y="1286808"/>
            <a:ext cx="1735785" cy="23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4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78E2-1E0B-DCC3-7B65-71711195B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330" y="5603632"/>
            <a:ext cx="2817289" cy="56521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Graduate Hall Directors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C37080-F3C9-CA34-D9B9-135DA9BCAD94}"/>
              </a:ext>
            </a:extLst>
          </p:cNvPr>
          <p:cNvSpPr txBox="1">
            <a:spLocks/>
          </p:cNvSpPr>
          <p:nvPr/>
        </p:nvSpPr>
        <p:spPr>
          <a:xfrm>
            <a:off x="7887531" y="5526485"/>
            <a:ext cx="2817289" cy="565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/>
              <a:t>Resident Assistants</a:t>
            </a:r>
          </a:p>
        </p:txBody>
      </p:sp>
      <p:pic>
        <p:nvPicPr>
          <p:cNvPr id="5" name="Picture 4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3C9361BF-AC2A-0031-1453-4515F3953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2D1D8E5-5BE3-DB21-880D-ACA5521CA5D1}"/>
              </a:ext>
            </a:extLst>
          </p:cNvPr>
          <p:cNvSpPr txBox="1">
            <a:spLocks/>
          </p:cNvSpPr>
          <p:nvPr/>
        </p:nvSpPr>
        <p:spPr>
          <a:xfrm>
            <a:off x="2722666" y="50791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Meet The Team (Cont.)</a:t>
            </a:r>
            <a:endParaRPr lang="en-US"/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939C27-FB44-2EDD-691A-6C11F96C8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05" y="1940661"/>
            <a:ext cx="4389139" cy="35111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0C4E48-3204-4959-CF0C-3AB6ABF0C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390" y="1464193"/>
            <a:ext cx="3249167" cy="41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7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1118-C5EE-B7DB-F075-A4612AFD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06" y="734630"/>
            <a:ext cx="8911687" cy="1280890"/>
          </a:xfrm>
        </p:spPr>
        <p:txBody>
          <a:bodyPr/>
          <a:lstStyle/>
          <a:p>
            <a:r>
              <a:rPr lang="en" b="1" u="sng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Housing</a:t>
            </a:r>
            <a:r>
              <a:rPr lang="en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 and Residence Life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EEC88-0B5A-486E-2DF5-D595238DA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534" y="2015520"/>
            <a:ext cx="8915400" cy="42183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Applying for Housing ​</a:t>
            </a:r>
          </a:p>
          <a:p>
            <a:r>
              <a:rPr lang="en-US" dirty="0"/>
              <a:t>Room &amp; Board Assignments​</a:t>
            </a:r>
          </a:p>
          <a:p>
            <a:r>
              <a:rPr lang="en-US" dirty="0"/>
              <a:t>Requesting A Roommate​</a:t>
            </a:r>
          </a:p>
          <a:p>
            <a:r>
              <a:rPr lang="en-US" dirty="0"/>
              <a:t>Room &amp; Meal Plan Changes​</a:t>
            </a:r>
          </a:p>
          <a:p>
            <a:r>
              <a:rPr lang="en-US" dirty="0"/>
              <a:t>Health &amp; Safety Inspections​</a:t>
            </a:r>
          </a:p>
          <a:p>
            <a:r>
              <a:rPr lang="en-US" dirty="0"/>
              <a:t>Furniture, blinds, and shades replenishment. ​</a:t>
            </a:r>
          </a:p>
          <a:p>
            <a:r>
              <a:rPr lang="en-US" dirty="0"/>
              <a:t>Honor’s Housing​</a:t>
            </a:r>
          </a:p>
          <a:p>
            <a:r>
              <a:rPr lang="en-US" dirty="0"/>
              <a:t>Guest &amp; Visitation Policy​</a:t>
            </a:r>
          </a:p>
          <a:p>
            <a:r>
              <a:rPr lang="en-US" dirty="0"/>
              <a:t>Resident Manual​</a:t>
            </a:r>
          </a:p>
        </p:txBody>
      </p:sp>
      <p:pic>
        <p:nvPicPr>
          <p:cNvPr id="4" name="Picture 3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E835268D-A9BA-DFE2-4C61-C7A879E7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DFD7F-7E6F-ED3A-30C3-DF945014B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727" y="1546815"/>
            <a:ext cx="4077477" cy="27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1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6AEB-DAAF-C310-93AF-5E76E345E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534" y="2005625"/>
            <a:ext cx="8915400" cy="4239208"/>
          </a:xfrm>
        </p:spPr>
        <p:txBody>
          <a:bodyPr>
            <a:normAutofit/>
          </a:bodyPr>
          <a:lstStyle/>
          <a:p>
            <a:r>
              <a:rPr lang="en-US"/>
              <a:t>Free laundry available to all residents​</a:t>
            </a:r>
          </a:p>
          <a:p>
            <a:r>
              <a:rPr lang="en-US" err="1"/>
              <a:t>Streeme</a:t>
            </a:r>
            <a:r>
              <a:rPr lang="en-US"/>
              <a:t> IPTV streaming</a:t>
            </a:r>
          </a:p>
          <a:p>
            <a:pPr lvl="1"/>
            <a:r>
              <a:rPr lang="en-US"/>
              <a:t>Live TV</a:t>
            </a:r>
          </a:p>
          <a:p>
            <a:pPr lvl="1"/>
            <a:r>
              <a:rPr lang="en-US"/>
              <a:t>Recording up to 20 hours of programming</a:t>
            </a:r>
          </a:p>
          <a:p>
            <a:r>
              <a:rPr lang="en-US"/>
              <a:t>Mailroom Services</a:t>
            </a:r>
          </a:p>
          <a:p>
            <a:pPr lvl="1"/>
            <a:r>
              <a:rPr lang="en-US"/>
              <a:t>Located in: </a:t>
            </a:r>
          </a:p>
          <a:p>
            <a:pPr lvl="2"/>
            <a:r>
              <a:rPr lang="en-US"/>
              <a:t>Lower level of the Mansion</a:t>
            </a:r>
          </a:p>
          <a:p>
            <a:pPr lvl="2"/>
            <a:r>
              <a:rPr lang="en-US"/>
              <a:t>M-F: 9 am – 5 pm </a:t>
            </a:r>
          </a:p>
          <a:p>
            <a:r>
              <a:rPr lang="en-US" err="1"/>
              <a:t>Microfridge</a:t>
            </a:r>
            <a:r>
              <a:rPr lang="en-US"/>
              <a:t> Rentals</a:t>
            </a:r>
          </a:p>
          <a:p>
            <a:pPr lvl="1"/>
            <a:r>
              <a:rPr lang="en-US">
                <a:hlinkClick r:id="rId2"/>
              </a:rPr>
              <a:t>https://www.mymicrofridge.com/</a:t>
            </a:r>
            <a:r>
              <a:rPr lang="en-US"/>
              <a:t> ​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B8653-53DC-4C15-A9EC-6449E7BDC3E6}"/>
              </a:ext>
            </a:extLst>
          </p:cNvPr>
          <p:cNvSpPr txBox="1"/>
          <p:nvPr/>
        </p:nvSpPr>
        <p:spPr>
          <a:xfrm>
            <a:off x="7696940" y="2443514"/>
            <a:ext cx="4415907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Mail student packages with </a:t>
            </a:r>
          </a:p>
          <a:p>
            <a:pPr algn="ctr"/>
            <a:r>
              <a:rPr lang="en-US" dirty="0"/>
              <a:t>the following format:</a:t>
            </a:r>
          </a:p>
          <a:p>
            <a:pPr algn="ctr"/>
            <a:endParaRPr lang="en-US" b="1"/>
          </a:p>
          <a:p>
            <a:pPr algn="ctr"/>
            <a:r>
              <a:rPr lang="en-US" b="1" dirty="0"/>
              <a:t>Student Name </a:t>
            </a:r>
          </a:p>
          <a:p>
            <a:pPr algn="ctr"/>
            <a:r>
              <a:rPr lang="en-US" b="1" dirty="0"/>
              <a:t>Fairleigh Dickinson University </a:t>
            </a:r>
          </a:p>
          <a:p>
            <a:pPr indent="0" algn="ctr">
              <a:buNone/>
            </a:pPr>
            <a:r>
              <a:rPr lang="en-US" b="1" dirty="0"/>
              <a:t>285 Madison Ave, Madison, NJ 07940</a:t>
            </a:r>
          </a:p>
        </p:txBody>
      </p:sp>
      <p:pic>
        <p:nvPicPr>
          <p:cNvPr id="5" name="Picture 4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E89AC784-42A7-9477-BAC6-AA8A4C51A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1837118-6A6C-6E32-2D6D-826A12AACB14}"/>
              </a:ext>
            </a:extLst>
          </p:cNvPr>
          <p:cNvSpPr txBox="1">
            <a:spLocks/>
          </p:cNvSpPr>
          <p:nvPr/>
        </p:nvSpPr>
        <p:spPr>
          <a:xfrm>
            <a:off x="2390219" y="762286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" b="1" u="sng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Housing</a:t>
            </a:r>
            <a:r>
              <a:rPr lang="en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 and Residence Life (Cont.)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9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C88895-A514-3B15-1504-EAB5FCDC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ym typeface="Merriweather"/>
              </a:rPr>
              <a:t>Village</a:t>
            </a:r>
            <a:endParaRPr lang="en-US" i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3A215C-D0DE-843E-FF0A-D7B9F888E21D}"/>
              </a:ext>
            </a:extLst>
          </p:cNvPr>
          <p:cNvSpPr txBox="1">
            <a:spLocks/>
          </p:cNvSpPr>
          <p:nvPr/>
        </p:nvSpPr>
        <p:spPr>
          <a:xfrm>
            <a:off x="2109049" y="1894330"/>
            <a:ext cx="4802188" cy="4340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 buildings – suite style living</a:t>
            </a:r>
          </a:p>
          <a:p>
            <a:r>
              <a:rPr lang="en-US" dirty="0"/>
              <a:t>1, 2, 4, 5, 6, and 9 are fully Freshmen</a:t>
            </a:r>
          </a:p>
          <a:p>
            <a:pPr marL="0" indent="0"/>
            <a:endParaRPr lang="en-US"/>
          </a:p>
          <a:p>
            <a:r>
              <a:rPr lang="en-US" dirty="0"/>
              <a:t>Each building consists of:</a:t>
            </a:r>
          </a:p>
          <a:p>
            <a:pPr lvl="1"/>
            <a:r>
              <a:rPr lang="en-US" dirty="0"/>
              <a:t>3-4 rooms per suite</a:t>
            </a:r>
          </a:p>
          <a:p>
            <a:pPr lvl="1"/>
            <a:r>
              <a:rPr lang="en-US" dirty="0"/>
              <a:t>Shared suite bathroom</a:t>
            </a:r>
          </a:p>
          <a:p>
            <a:pPr lvl="1"/>
            <a:r>
              <a:rPr lang="en-US" dirty="0"/>
              <a:t>Kitchen in buildings 3, 8, 9</a:t>
            </a:r>
          </a:p>
          <a:p>
            <a:pPr lvl="1"/>
            <a:r>
              <a:rPr lang="en-US" dirty="0"/>
              <a:t>Gender Inclusive options</a:t>
            </a:r>
          </a:p>
          <a:p>
            <a:pPr lvl="1"/>
            <a:r>
              <a:rPr lang="en-US" dirty="0"/>
              <a:t>Coed by building and floor </a:t>
            </a:r>
          </a:p>
          <a:p>
            <a:pPr lvl="1"/>
            <a:r>
              <a:rPr lang="en-US" dirty="0"/>
              <a:t>Note: no overhead lighting, bring lamps!</a:t>
            </a:r>
          </a:p>
        </p:txBody>
      </p:sp>
      <p:pic>
        <p:nvPicPr>
          <p:cNvPr id="2" name="Picture 1" descr="Overhead view of a Village Suite layout showing three bedrooms with orange-framed beds and patterned bedding, a shared living area with a desk and seating, a bathroom with white fixtures, and a kitchenette. There is an FDU logo on the wall.">
            <a:extLst>
              <a:ext uri="{FF2B5EF4-FFF2-40B4-BE49-F238E27FC236}">
                <a16:creationId xmlns:a16="http://schemas.microsoft.com/office/drawing/2014/main" id="{34312229-8E6F-E44D-BF23-A5E6F826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05" r="11214"/>
          <a:stretch>
            <a:fillRect/>
          </a:stretch>
        </p:blipFill>
        <p:spPr>
          <a:xfrm>
            <a:off x="6828009" y="551042"/>
            <a:ext cx="4791424" cy="328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39F4D-64D0-A804-807C-216FADF6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29" r="11329" b="-3"/>
          <a:stretch>
            <a:fillRect/>
          </a:stretch>
        </p:blipFill>
        <p:spPr>
          <a:xfrm>
            <a:off x="8644283" y="3551721"/>
            <a:ext cx="3309178" cy="2282858"/>
          </a:xfrm>
          <a:prstGeom prst="rect">
            <a:avLst/>
          </a:prstGeom>
        </p:spPr>
      </p:pic>
      <p:pic>
        <p:nvPicPr>
          <p:cNvPr id="7" name="Picture 6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715E0C3B-F2BA-F6D9-5806-A41830B60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16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F89E-05A3-AAFF-3B25-93C9D5BB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88B16-502A-E74E-4B7D-16706C641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96860"/>
            <a:ext cx="9009345" cy="50406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>
                <a:latin typeface="Century Gothic"/>
              </a:rPr>
              <a:t>How do I select a roommate?</a:t>
            </a:r>
            <a:r>
              <a:rPr lang="en-US" dirty="0">
                <a:latin typeface="Century Gothic"/>
                <a:cs typeface="Arial"/>
              </a:rPr>
              <a:t> </a:t>
            </a:r>
            <a:r>
              <a:rPr lang="en-US" dirty="0">
                <a:latin typeface="Century Gothic"/>
              </a:rPr>
              <a:t> You may either pair with a roommate through the </a:t>
            </a:r>
            <a:r>
              <a:rPr lang="en-US" err="1">
                <a:latin typeface="Century Gothic"/>
              </a:rPr>
              <a:t>MyHousing</a:t>
            </a:r>
            <a:r>
              <a:rPr lang="en-US" dirty="0">
                <a:latin typeface="Century Gothic"/>
              </a:rPr>
              <a:t> portal, or email </a:t>
            </a:r>
            <a:r>
              <a:rPr lang="en-US" u="sng" dirty="0">
                <a:latin typeface="Century Gothic"/>
                <a:hlinkClick r:id="rId2"/>
              </a:rPr>
              <a:t>fduhousing@fdu.edu</a:t>
            </a:r>
            <a:r>
              <a:rPr lang="en-US" dirty="0">
                <a:latin typeface="Century Gothic"/>
              </a:rPr>
              <a:t> with your request.</a:t>
            </a:r>
            <a:r>
              <a:rPr lang="en-US" dirty="0">
                <a:latin typeface="Century Gothic"/>
                <a:cs typeface="Arial"/>
              </a:rPr>
              <a:t> </a:t>
            </a:r>
          </a:p>
          <a:p>
            <a:r>
              <a:rPr lang="en-US" b="1" dirty="0">
                <a:latin typeface="Century Gothic"/>
              </a:rPr>
              <a:t>Can I pick suitemates?</a:t>
            </a:r>
            <a:r>
              <a:rPr lang="en-US" dirty="0">
                <a:latin typeface="Century Gothic"/>
                <a:cs typeface="Arial"/>
              </a:rPr>
              <a:t> </a:t>
            </a:r>
            <a:r>
              <a:rPr lang="en-US" dirty="0">
                <a:latin typeface="Century Gothic"/>
              </a:rPr>
              <a:t> Yes! Follow the same process as for roommates. You may select up to 5 suitemates.</a:t>
            </a:r>
            <a:r>
              <a:rPr lang="en-US" dirty="0">
                <a:latin typeface="Century Gothic"/>
                <a:cs typeface="Arial"/>
              </a:rPr>
              <a:t> </a:t>
            </a:r>
          </a:p>
          <a:p>
            <a:r>
              <a:rPr lang="en-US" b="1" dirty="0">
                <a:latin typeface="Century Gothic"/>
              </a:rPr>
              <a:t>Do I have to have a meal plan?</a:t>
            </a:r>
            <a:r>
              <a:rPr lang="en-US" dirty="0">
                <a:latin typeface="Century Gothic"/>
                <a:cs typeface="Arial"/>
              </a:rPr>
              <a:t> </a:t>
            </a:r>
            <a:r>
              <a:rPr lang="en-US" dirty="0">
                <a:latin typeface="Century Gothic"/>
              </a:rPr>
              <a:t> Yes, all first-year students are assigned Meal Plan A (unlimited dining hall swipes)</a:t>
            </a:r>
            <a:r>
              <a:rPr lang="en-US" dirty="0">
                <a:latin typeface="Century Gothic"/>
                <a:cs typeface="Arial"/>
              </a:rPr>
              <a:t> </a:t>
            </a:r>
          </a:p>
          <a:p>
            <a:r>
              <a:rPr lang="en-US" b="1" dirty="0">
                <a:latin typeface="Century Gothic"/>
              </a:rPr>
              <a:t>What if I'm in Honors?</a:t>
            </a:r>
            <a:r>
              <a:rPr lang="en-US" dirty="0">
                <a:latin typeface="Century Gothic"/>
                <a:cs typeface="Arial"/>
              </a:rPr>
              <a:t> </a:t>
            </a:r>
            <a:r>
              <a:rPr lang="en-US" dirty="0">
                <a:latin typeface="Century Gothic"/>
              </a:rPr>
              <a:t> You will be housed in Danforth (Building 9) in the Honors community, unless you request otherwise.</a:t>
            </a:r>
            <a:r>
              <a:rPr lang="en-US" dirty="0">
                <a:latin typeface="Century Gothic"/>
                <a:cs typeface="Arial"/>
              </a:rPr>
              <a:t> </a:t>
            </a:r>
          </a:p>
          <a:p>
            <a:r>
              <a:rPr lang="en-US" b="1" dirty="0">
                <a:latin typeface="Century Gothic"/>
              </a:rPr>
              <a:t>Is there athletic housing?</a:t>
            </a:r>
            <a:r>
              <a:rPr lang="en-US" dirty="0">
                <a:latin typeface="Century Gothic"/>
                <a:cs typeface="Arial"/>
              </a:rPr>
              <a:t> </a:t>
            </a:r>
            <a:r>
              <a:rPr lang="en-US" dirty="0">
                <a:latin typeface="Century Gothic"/>
              </a:rPr>
              <a:t> Not officially, but many athletes choose to live in suites with other athletes. Contact your coach if you're looking for a roommate!</a:t>
            </a:r>
            <a:r>
              <a:rPr lang="en-US" dirty="0">
                <a:latin typeface="Century Gothic"/>
                <a:cs typeface="Arial"/>
              </a:rPr>
              <a:t> </a:t>
            </a:r>
          </a:p>
          <a:p>
            <a:r>
              <a:rPr lang="en-US" b="1" dirty="0">
                <a:latin typeface="Century Gothic"/>
              </a:rPr>
              <a:t>Can I bring a car to campus?</a:t>
            </a:r>
            <a:r>
              <a:rPr lang="en-US" dirty="0">
                <a:latin typeface="Century Gothic"/>
                <a:cs typeface="Arial"/>
              </a:rPr>
              <a:t> </a:t>
            </a:r>
            <a:r>
              <a:rPr lang="en-US" dirty="0">
                <a:latin typeface="Century Gothic"/>
              </a:rPr>
              <a:t> Yes, but there is a parking fee for Freshmen. Parking is in the Park lot.</a:t>
            </a:r>
            <a:r>
              <a:rPr lang="en-US" dirty="0">
                <a:latin typeface="Century Gothic"/>
                <a:cs typeface="Arial"/>
              </a:rPr>
              <a:t> </a:t>
            </a:r>
          </a:p>
          <a:p>
            <a:r>
              <a:rPr lang="en-US" b="1" dirty="0">
                <a:latin typeface="Century Gothic"/>
              </a:rPr>
              <a:t>If I don’t live on campus first-semester, can I move on later?</a:t>
            </a:r>
            <a:r>
              <a:rPr lang="en-US" dirty="0">
                <a:latin typeface="Century Gothic"/>
                <a:cs typeface="Arial"/>
              </a:rPr>
              <a:t> </a:t>
            </a:r>
            <a:r>
              <a:rPr lang="en-US" dirty="0">
                <a:latin typeface="Century Gothic"/>
              </a:rPr>
              <a:t> Yes! Many students commute for their first semester or year and then join campus housing.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0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715E0C3B-F2BA-F6D9-5806-A41830B6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D1D949-5464-F0D3-588F-608C454786B2}"/>
              </a:ext>
            </a:extLst>
          </p:cNvPr>
          <p:cNvSpPr txBox="1">
            <a:spLocks/>
          </p:cNvSpPr>
          <p:nvPr/>
        </p:nvSpPr>
        <p:spPr>
          <a:xfrm>
            <a:off x="1969712" y="216908"/>
            <a:ext cx="3822192" cy="4114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ITEMS STUDENTS CAN BRING</a:t>
            </a:r>
            <a:endParaRPr lang="en-US" b="1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F0D4D18-5884-8903-ED93-48AD7EE2816C}"/>
              </a:ext>
            </a:extLst>
          </p:cNvPr>
          <p:cNvSpPr txBox="1">
            <a:spLocks/>
          </p:cNvSpPr>
          <p:nvPr/>
        </p:nvSpPr>
        <p:spPr>
          <a:xfrm>
            <a:off x="2053321" y="628468"/>
            <a:ext cx="3741928" cy="480085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Additional Lighting (Non Halogen Desk/Floor Lamp) </a:t>
            </a:r>
            <a:r>
              <a:rPr lang="en-US" sz="1200" i="1">
                <a:solidFill>
                  <a:srgbClr val="303030"/>
                </a:solidFill>
                <a:ea typeface="+mn-lt"/>
                <a:cs typeface="+mn-lt"/>
              </a:rPr>
              <a:t>Recommended for Village Rooms</a:t>
            </a:r>
            <a:endParaRPr lang="en-US">
              <a:cs typeface="Sabon Next LT"/>
            </a:endParaRPr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Adhesive Hooks and Strips (that do not damage the wall; for example Command Strips)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Area Rug</a:t>
            </a:r>
            <a:endParaRPr lang="en-US">
              <a:cs typeface="Sabon Next LT"/>
            </a:endParaRPr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Bath Tote/Bucket/Shower Caddy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Bedding (Mattress Pad, Foam Topper)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Blender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Can Opener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Digital TV/Blue-Ray/DVD/Cable Wire</a:t>
            </a:r>
            <a:endParaRPr lang="en-US">
              <a:cs typeface="Sabon Next LT"/>
            </a:endParaRPr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First Aid Supplies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Ironing Board/Iron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Keurig (without a Hot Plate)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Medication/Pain Relievers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Microwave (No more than 800 Watts)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Mini Garbage Can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Video Game Consoles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Surge protected Power Strips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Refrigerator (4.5 Cubic Feet Max)</a:t>
            </a:r>
            <a:endParaRPr lang="en-US"/>
          </a:p>
          <a:p>
            <a:pPr marL="347345" indent="-347345"/>
            <a:r>
              <a:rPr lang="en-US" sz="1200">
                <a:solidFill>
                  <a:srgbClr val="303030"/>
                </a:solidFill>
                <a:ea typeface="+mn-lt"/>
                <a:cs typeface="+mn-lt"/>
              </a:rPr>
              <a:t>Underbed Storage</a:t>
            </a:r>
            <a:endParaRPr lang="en-US"/>
          </a:p>
          <a:p>
            <a:pPr marL="347345" indent="-347345"/>
            <a:endParaRPr lang="en-US">
              <a:solidFill>
                <a:srgbClr val="0B2340"/>
              </a:solidFill>
              <a:cs typeface="Sabon Next 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D6F4DD8-C2AB-7AD8-9135-CA15FEF07DBB}"/>
              </a:ext>
            </a:extLst>
          </p:cNvPr>
          <p:cNvSpPr txBox="1">
            <a:spLocks/>
          </p:cNvSpPr>
          <p:nvPr/>
        </p:nvSpPr>
        <p:spPr>
          <a:xfrm>
            <a:off x="6093988" y="208895"/>
            <a:ext cx="4776765" cy="5793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rial"/>
                <a:cs typeface="Arial"/>
              </a:rPr>
              <a:t>ITEMS STUDENTS </a:t>
            </a:r>
            <a:r>
              <a:rPr lang="en-US" b="1" u="sng">
                <a:latin typeface="Arial"/>
                <a:cs typeface="Arial"/>
              </a:rPr>
              <a:t>CANNOT</a:t>
            </a:r>
            <a:r>
              <a:rPr lang="en-US" b="1">
                <a:latin typeface="Arial"/>
                <a:cs typeface="Arial"/>
              </a:rPr>
              <a:t> BRING</a:t>
            </a:r>
            <a:endParaRPr lang="en-US" b="1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971E332-0066-A54E-950F-89E4555B01F1}"/>
              </a:ext>
            </a:extLst>
          </p:cNvPr>
          <p:cNvSpPr txBox="1">
            <a:spLocks/>
          </p:cNvSpPr>
          <p:nvPr/>
        </p:nvSpPr>
        <p:spPr>
          <a:xfrm>
            <a:off x="6538795" y="621302"/>
            <a:ext cx="4895643" cy="6170120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Air Conditioners/Space Heaters</a:t>
            </a:r>
            <a:endParaRPr lang="en-US" dirty="0">
              <a:cs typeface="Sabon Next LT"/>
            </a:endParaRPr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Alcohol Beverages (including Containers and Paraphernalia; for example, empty bottles and/or short glasses)</a:t>
            </a:r>
            <a:endParaRPr lang="en-US" dirty="0">
              <a:cs typeface="Sabon Next LT"/>
            </a:endParaRPr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Candles or Incense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Extension Cords (non-surge protected)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Fireworks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Flammable Liquids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George Foreman Grills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Halogen Lamps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Hot Plates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Hover Boards, electric scooters/bikes</a:t>
            </a:r>
            <a:endParaRPr lang="en-US" sz="1200" dirty="0">
              <a:solidFill>
                <a:srgbClr val="303030"/>
              </a:solidFill>
            </a:endParaRPr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Illegal Drugs (including marijuana)</a:t>
            </a:r>
            <a:endParaRPr lang="en-US" dirty="0">
              <a:cs typeface="Sabon Next LT"/>
            </a:endParaRPr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Loft Beds, bed </a:t>
            </a:r>
            <a:r>
              <a:rPr lang="en-US" sz="1200" dirty="0" err="1">
                <a:solidFill>
                  <a:srgbClr val="303030"/>
                </a:solidFill>
                <a:ea typeface="+mn-lt"/>
                <a:cs typeface="+mn-lt"/>
              </a:rPr>
              <a:t>lofters</a:t>
            </a:r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, or cinder blocks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Multi-Plug Adapters</a:t>
            </a:r>
            <a:endParaRPr lang="en-US" dirty="0">
              <a:cs typeface="Sabon Next LT"/>
            </a:endParaRPr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Pets (besides fish)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Sofa/Couches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Toaster Oven/Toasters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Upholstered Furniture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Water/Gel Beds</a:t>
            </a:r>
            <a:endParaRPr lang="en-US" dirty="0"/>
          </a:p>
          <a:p>
            <a:pPr marL="347345" indent="-347345"/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Weapons of Any Kind (knives, guns, </a:t>
            </a:r>
            <a:r>
              <a:rPr lang="en-US" sz="1200" dirty="0" err="1">
                <a:solidFill>
                  <a:srgbClr val="303030"/>
                </a:solidFill>
                <a:ea typeface="+mn-lt"/>
                <a:cs typeface="+mn-lt"/>
              </a:rPr>
              <a:t>etc</a:t>
            </a:r>
            <a:r>
              <a:rPr lang="en-US" sz="1200" dirty="0">
                <a:solidFill>
                  <a:srgbClr val="303030"/>
                </a:solidFill>
                <a:ea typeface="+mn-lt"/>
                <a:cs typeface="+mn-lt"/>
              </a:rPr>
              <a:t>)</a:t>
            </a:r>
            <a:endParaRPr lang="en-US" dirty="0"/>
          </a:p>
          <a:p>
            <a:pPr marL="347345" indent="-347345"/>
            <a:endParaRPr lang="en-US"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2916685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1118-C5EE-B7DB-F075-A4612AFD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106" y="734630"/>
            <a:ext cx="8911687" cy="1280890"/>
          </a:xfrm>
        </p:spPr>
        <p:txBody>
          <a:bodyPr/>
          <a:lstStyle/>
          <a:p>
            <a:r>
              <a:rPr lang="en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Housing and </a:t>
            </a:r>
            <a:r>
              <a:rPr lang="en" b="1" u="sng">
                <a:solidFill>
                  <a:srgbClr val="990000"/>
                </a:solidFill>
                <a:latin typeface="Merriweather"/>
                <a:ea typeface="Merriweather"/>
                <a:cs typeface="Merriweather"/>
                <a:sym typeface="Merriweather"/>
              </a:rPr>
              <a:t>Residence Life</a:t>
            </a:r>
            <a:endParaRPr lang="en-US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EEC88-0B5A-486E-2DF5-D595238DA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534" y="2015520"/>
            <a:ext cx="8915400" cy="4218370"/>
          </a:xfrm>
        </p:spPr>
        <p:txBody>
          <a:bodyPr>
            <a:normAutofit/>
          </a:bodyPr>
          <a:lstStyle/>
          <a:p>
            <a:r>
              <a:rPr lang="en-US"/>
              <a:t>Staff on-call (evenings and weekends)​</a:t>
            </a:r>
          </a:p>
          <a:p>
            <a:r>
              <a:rPr lang="en-US"/>
              <a:t>Monthly Floor/Building Meetings​</a:t>
            </a:r>
          </a:p>
          <a:p>
            <a:r>
              <a:rPr lang="en-US"/>
              <a:t>Hosting over 130 social, cultural, community service and educational programs &amp; events ​</a:t>
            </a:r>
          </a:p>
          <a:p>
            <a:r>
              <a:rPr lang="en-US"/>
              <a:t>Roommate Conflict Mediation ​</a:t>
            </a:r>
          </a:p>
        </p:txBody>
      </p:sp>
      <p:pic>
        <p:nvPicPr>
          <p:cNvPr id="4" name="Picture 3" descr="A black sign with red and blue text&#10;&#10;Description automatically generated">
            <a:extLst>
              <a:ext uri="{FF2B5EF4-FFF2-40B4-BE49-F238E27FC236}">
                <a16:creationId xmlns:a16="http://schemas.microsoft.com/office/drawing/2014/main" id="{E835268D-A9BA-DFE2-4C61-C7A879E7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0" y="5903662"/>
            <a:ext cx="1895828" cy="857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92CCE5-5C9D-BC62-E6C6-0023648A6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048" y="177282"/>
            <a:ext cx="1825335" cy="2463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88CAB-675B-61FB-4B56-A9C44478E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53" y="4478408"/>
            <a:ext cx="3088112" cy="22822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58811A-2F42-36FD-E04B-2DF251CD7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834" y="3544840"/>
            <a:ext cx="2550002" cy="311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3883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Application>Microsoft Office PowerPoint</Application>
  <PresentationFormat>Widescreen</PresentationFormat>
  <Slides>18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Wisp</vt:lpstr>
      <vt:lpstr>Housing &amp; Residence Life</vt:lpstr>
      <vt:lpstr>PowerPoint Presentation</vt:lpstr>
      <vt:lpstr>PowerPoint Presentation</vt:lpstr>
      <vt:lpstr>Housing and Residence Life</vt:lpstr>
      <vt:lpstr>PowerPoint Presentation</vt:lpstr>
      <vt:lpstr>Village</vt:lpstr>
      <vt:lpstr>Frequently Asked Questions</vt:lpstr>
      <vt:lpstr>PowerPoint Presentation</vt:lpstr>
      <vt:lpstr>Housing and Residence Life</vt:lpstr>
      <vt:lpstr>LIVE</vt:lpstr>
      <vt:lpstr>PowerPoint Presentation</vt:lpstr>
      <vt:lpstr>PowerPoint Presentation</vt:lpstr>
      <vt:lpstr>QUESTIONS FOR YOU​</vt:lpstr>
      <vt:lpstr>BEING AN EXCELLENT ROOMMATE TAKES PRACTICE, DESIRE, AND LUCK.   DO YOUR BEST AND ASK FOR HELP!</vt:lpstr>
      <vt:lpstr>Apply for Housing!</vt:lpstr>
      <vt:lpstr>PowerPoint Presentation</vt:lpstr>
      <vt:lpstr>PowerPoint Presentation</vt:lpstr>
      <vt:lpstr>Thank You!</vt:lpstr>
    </vt:vector>
  </TitlesOfParts>
  <Company>Fairleigh Dickinson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&amp; Residence Life</dc:title>
  <dc:creator>Rhia Kumar</dc:creator>
  <cp:revision>58</cp:revision>
  <dcterms:created xsi:type="dcterms:W3CDTF">2024-06-17T14:44:50Z</dcterms:created>
  <dcterms:modified xsi:type="dcterms:W3CDTF">2025-06-25T19:02:16Z</dcterms:modified>
</cp:coreProperties>
</file>