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Roboto Bold" charset="1" panose="02000000000000000000"/>
      <p:regular r:id="rId18"/>
    </p:embeddedFont>
    <p:embeddedFont>
      <p:font typeface="Intro Rust" charset="1" panose="00000500000000000000"/>
      <p:regular r:id="rId19"/>
    </p:embeddedFont>
    <p:embeddedFont>
      <p:font typeface="Roboto" charset="1" panose="020000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3.png" Type="http://schemas.openxmlformats.org/officeDocument/2006/relationships/image"/><Relationship Id="rId3" Target="../media/image74.svg" Type="http://schemas.openxmlformats.org/officeDocument/2006/relationships/image"/><Relationship Id="rId4" Target="../media/image75.png" Type="http://schemas.openxmlformats.org/officeDocument/2006/relationships/image"/><Relationship Id="rId5" Target="../media/image76.sv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Relationship Id="rId8" Target="../media/image77.png" Type="http://schemas.openxmlformats.org/officeDocument/2006/relationships/image"/><Relationship Id="rId9" Target="../media/image7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79.png" Type="http://schemas.openxmlformats.org/officeDocument/2006/relationships/image"/><Relationship Id="rId5" Target="../media/image8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mailto:emilyagresta@student.fdu.edu" TargetMode="External" Type="http://schemas.openxmlformats.org/officeDocument/2006/relationships/hyperlink"/><Relationship Id="rId11" Target="mailto:n.van@student.fdu.edu" TargetMode="External" Type="http://schemas.openxmlformats.org/officeDocument/2006/relationships/hyperlink"/><Relationship Id="rId2" Target="../media/image81.jpeg" Type="http://schemas.openxmlformats.org/officeDocument/2006/relationships/image"/><Relationship Id="rId3" Target="../media/image44.png" Type="http://schemas.openxmlformats.org/officeDocument/2006/relationships/image"/><Relationship Id="rId4" Target="../media/image45.svg" Type="http://schemas.openxmlformats.org/officeDocument/2006/relationships/image"/><Relationship Id="rId5" Target="../media/image46.png" Type="http://schemas.openxmlformats.org/officeDocument/2006/relationships/image"/><Relationship Id="rId6" Target="../media/image47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Relationship Id="rId9" Target="mailto:j.gonzalez437@student.fdu.edu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jpeg" Type="http://schemas.openxmlformats.org/officeDocument/2006/relationships/image"/><Relationship Id="rId11" Target="../media/image19.jpeg" Type="http://schemas.openxmlformats.org/officeDocument/2006/relationships/image"/><Relationship Id="rId12" Target="../media/image20.jpeg" Type="http://schemas.openxmlformats.org/officeDocument/2006/relationships/image"/><Relationship Id="rId13" Target="../media/image21.jpe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Relationship Id="rId8" Target="../media/image16.png" Type="http://schemas.openxmlformats.org/officeDocument/2006/relationships/image"/><Relationship Id="rId9" Target="../media/image17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jpeg" Type="http://schemas.openxmlformats.org/officeDocument/2006/relationships/image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28.jpeg" Type="http://schemas.openxmlformats.org/officeDocument/2006/relationships/image"/><Relationship Id="rId9" Target="../media/image29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31.jpeg" Type="http://schemas.openxmlformats.org/officeDocument/2006/relationships/image"/><Relationship Id="rId5" Target="../media/image32.jpeg" Type="http://schemas.openxmlformats.org/officeDocument/2006/relationships/image"/><Relationship Id="rId6" Target="../media/image3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png" Type="http://schemas.openxmlformats.org/officeDocument/2006/relationships/image"/><Relationship Id="rId11" Target="../media/image41.svg" Type="http://schemas.openxmlformats.org/officeDocument/2006/relationships/image"/><Relationship Id="rId12" Target="../media/image42.png" Type="http://schemas.openxmlformats.org/officeDocument/2006/relationships/image"/><Relationship Id="rId13" Target="../media/image43.sv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34.png" Type="http://schemas.openxmlformats.org/officeDocument/2006/relationships/image"/><Relationship Id="rId5" Target="../media/image35.svg" Type="http://schemas.openxmlformats.org/officeDocument/2006/relationships/image"/><Relationship Id="rId6" Target="../media/image36.png" Type="http://schemas.openxmlformats.org/officeDocument/2006/relationships/image"/><Relationship Id="rId7" Target="../media/image37.svg" Type="http://schemas.openxmlformats.org/officeDocument/2006/relationships/image"/><Relationship Id="rId8" Target="../media/image38.png" Type="http://schemas.openxmlformats.org/officeDocument/2006/relationships/image"/><Relationship Id="rId9" Target="../media/image39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2.png" Type="http://schemas.openxmlformats.org/officeDocument/2006/relationships/image"/><Relationship Id="rId11" Target="../media/image53.png" Type="http://schemas.openxmlformats.org/officeDocument/2006/relationships/image"/><Relationship Id="rId12" Target="../media/image54.png" Type="http://schemas.openxmlformats.org/officeDocument/2006/relationships/image"/><Relationship Id="rId13" Target="../media/image55.png" Type="http://schemas.openxmlformats.org/officeDocument/2006/relationships/image"/><Relationship Id="rId14" Target="../media/image56.png" Type="http://schemas.openxmlformats.org/officeDocument/2006/relationships/image"/><Relationship Id="rId2" Target="../media/image44.png" Type="http://schemas.openxmlformats.org/officeDocument/2006/relationships/image"/><Relationship Id="rId3" Target="../media/image45.svg" Type="http://schemas.openxmlformats.org/officeDocument/2006/relationships/image"/><Relationship Id="rId4" Target="../media/image46.png" Type="http://schemas.openxmlformats.org/officeDocument/2006/relationships/image"/><Relationship Id="rId5" Target="../media/image47.svg" Type="http://schemas.openxmlformats.org/officeDocument/2006/relationships/image"/><Relationship Id="rId6" Target="../media/image48.png" Type="http://schemas.openxmlformats.org/officeDocument/2006/relationships/image"/><Relationship Id="rId7" Target="../media/image49.svg" Type="http://schemas.openxmlformats.org/officeDocument/2006/relationships/image"/><Relationship Id="rId8" Target="../media/image50.png" Type="http://schemas.openxmlformats.org/officeDocument/2006/relationships/image"/><Relationship Id="rId9" Target="../media/image5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7.png" Type="http://schemas.openxmlformats.org/officeDocument/2006/relationships/image"/><Relationship Id="rId3" Target="../media/image58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48.png" Type="http://schemas.openxmlformats.org/officeDocument/2006/relationships/image"/><Relationship Id="rId7" Target="../media/image49.svg" Type="http://schemas.openxmlformats.org/officeDocument/2006/relationships/image"/><Relationship Id="rId8" Target="../media/image59.png" Type="http://schemas.openxmlformats.org/officeDocument/2006/relationships/image"/><Relationship Id="rId9" Target="../media/image6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4.png" Type="http://schemas.openxmlformats.org/officeDocument/2006/relationships/image"/><Relationship Id="rId3" Target="../media/image45.svg" Type="http://schemas.openxmlformats.org/officeDocument/2006/relationships/image"/><Relationship Id="rId4" Target="../media/image61.jpe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1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4.png" Type="http://schemas.openxmlformats.org/officeDocument/2006/relationships/image"/><Relationship Id="rId11" Target="../media/image65.png" Type="http://schemas.openxmlformats.org/officeDocument/2006/relationships/image"/><Relationship Id="rId12" Target="../media/image66.svg" Type="http://schemas.openxmlformats.org/officeDocument/2006/relationships/image"/><Relationship Id="rId13" Target="../media/image67.png" Type="http://schemas.openxmlformats.org/officeDocument/2006/relationships/image"/><Relationship Id="rId14" Target="../media/image68.svg" Type="http://schemas.openxmlformats.org/officeDocument/2006/relationships/image"/><Relationship Id="rId15" Target="../media/image69.png" Type="http://schemas.openxmlformats.org/officeDocument/2006/relationships/image"/><Relationship Id="rId16" Target="../media/image70.svg" Type="http://schemas.openxmlformats.org/officeDocument/2006/relationships/image"/><Relationship Id="rId17" Target="../media/image71.png" Type="http://schemas.openxmlformats.org/officeDocument/2006/relationships/image"/><Relationship Id="rId18" Target="../media/image72.svg" Type="http://schemas.openxmlformats.org/officeDocument/2006/relationships/image"/><Relationship Id="rId2" Target="../media/image48.png" Type="http://schemas.openxmlformats.org/officeDocument/2006/relationships/image"/><Relationship Id="rId3" Target="../media/image49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62.png" Type="http://schemas.openxmlformats.org/officeDocument/2006/relationships/image"/><Relationship Id="rId9" Target="../media/image6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-5400000">
            <a:off x="303528" y="-204506"/>
            <a:ext cx="3538760" cy="4145816"/>
          </a:xfrm>
          <a:custGeom>
            <a:avLst/>
            <a:gdLst/>
            <a:ahLst/>
            <a:cxnLst/>
            <a:rect r="r" b="b" t="t" l="l"/>
            <a:pathLst>
              <a:path h="4145816" w="3538760">
                <a:moveTo>
                  <a:pt x="0" y="4145815"/>
                </a:moveTo>
                <a:lnTo>
                  <a:pt x="3538760" y="4145815"/>
                </a:lnTo>
                <a:lnTo>
                  <a:pt x="3538760" y="0"/>
                </a:lnTo>
                <a:lnTo>
                  <a:pt x="0" y="0"/>
                </a:lnTo>
                <a:lnTo>
                  <a:pt x="0" y="414581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713597" y="6172200"/>
            <a:ext cx="5291039" cy="4114800"/>
          </a:xfrm>
          <a:custGeom>
            <a:avLst/>
            <a:gdLst/>
            <a:ahLst/>
            <a:cxnLst/>
            <a:rect r="r" b="b" t="t" l="l"/>
            <a:pathLst>
              <a:path h="4114800" w="5291039">
                <a:moveTo>
                  <a:pt x="0" y="0"/>
                </a:moveTo>
                <a:lnTo>
                  <a:pt x="5291039" y="0"/>
                </a:lnTo>
                <a:lnTo>
                  <a:pt x="52910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400000">
            <a:off x="31016" y="6732599"/>
            <a:ext cx="3554401" cy="3554401"/>
          </a:xfrm>
          <a:custGeom>
            <a:avLst/>
            <a:gdLst/>
            <a:ahLst/>
            <a:cxnLst/>
            <a:rect r="r" b="b" t="t" l="l"/>
            <a:pathLst>
              <a:path h="3554401" w="3554401">
                <a:moveTo>
                  <a:pt x="0" y="0"/>
                </a:moveTo>
                <a:lnTo>
                  <a:pt x="3554400" y="0"/>
                </a:lnTo>
                <a:lnTo>
                  <a:pt x="3554400" y="3554401"/>
                </a:lnTo>
                <a:lnTo>
                  <a:pt x="0" y="3554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13713597" y="0"/>
            <a:ext cx="4574403" cy="4574403"/>
          </a:xfrm>
          <a:custGeom>
            <a:avLst/>
            <a:gdLst/>
            <a:ahLst/>
            <a:cxnLst/>
            <a:rect r="r" b="b" t="t" l="l"/>
            <a:pathLst>
              <a:path h="4574403" w="4574403">
                <a:moveTo>
                  <a:pt x="4574403" y="0"/>
                </a:moveTo>
                <a:lnTo>
                  <a:pt x="0" y="0"/>
                </a:lnTo>
                <a:lnTo>
                  <a:pt x="0" y="4574403"/>
                </a:lnTo>
                <a:lnTo>
                  <a:pt x="4574403" y="4574403"/>
                </a:lnTo>
                <a:lnTo>
                  <a:pt x="457440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224333" y="503222"/>
            <a:ext cx="5839334" cy="2189750"/>
          </a:xfrm>
          <a:custGeom>
            <a:avLst/>
            <a:gdLst/>
            <a:ahLst/>
            <a:cxnLst/>
            <a:rect r="r" b="b" t="t" l="l"/>
            <a:pathLst>
              <a:path h="2189750" w="5839334">
                <a:moveTo>
                  <a:pt x="0" y="0"/>
                </a:moveTo>
                <a:lnTo>
                  <a:pt x="5839334" y="0"/>
                </a:lnTo>
                <a:lnTo>
                  <a:pt x="5839334" y="2189750"/>
                </a:lnTo>
                <a:lnTo>
                  <a:pt x="0" y="218975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819761" y="3418707"/>
            <a:ext cx="10648479" cy="4003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099"/>
              </a:lnSpc>
            </a:pPr>
            <a:r>
              <a:rPr lang="en-US" b="true" sz="11499">
                <a:solidFill>
                  <a:srgbClr val="692E3C"/>
                </a:solidFill>
                <a:latin typeface="Roboto Bold"/>
                <a:ea typeface="Roboto Bold"/>
                <a:cs typeface="Roboto Bold"/>
                <a:sym typeface="Roboto Bold"/>
              </a:rPr>
              <a:t>Student Life at FDU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858654" y="7766469"/>
            <a:ext cx="8570692" cy="209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99"/>
              </a:lnSpc>
              <a:spcBef>
                <a:spcPct val="0"/>
              </a:spcBef>
            </a:pPr>
            <a:r>
              <a:rPr lang="en-US" sz="3999" spc="799">
                <a:solidFill>
                  <a:srgbClr val="5271FF"/>
                </a:solidFill>
                <a:latin typeface="Intro Rust"/>
                <a:ea typeface="Intro Rust"/>
                <a:cs typeface="Intro Rust"/>
                <a:sym typeface="Intro Rust"/>
              </a:rPr>
              <a:t>Welcome to our lively, engaging, and friendly community!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142906" y="2808844"/>
            <a:ext cx="8570692" cy="68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99"/>
              </a:lnSpc>
              <a:spcBef>
                <a:spcPct val="0"/>
              </a:spcBef>
            </a:pPr>
            <a:r>
              <a:rPr lang="en-US" sz="3999" spc="799">
                <a:solidFill>
                  <a:srgbClr val="5271FF"/>
                </a:solidFill>
                <a:latin typeface="Intro Rust"/>
                <a:ea typeface="Intro Rust"/>
                <a:cs typeface="Intro Rust"/>
                <a:sym typeface="Intro Rust"/>
              </a:rPr>
              <a:t>Presents...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13195935" y="5194935"/>
            <a:ext cx="5092065" cy="5092065"/>
          </a:xfrm>
          <a:custGeom>
            <a:avLst/>
            <a:gdLst/>
            <a:ahLst/>
            <a:cxnLst/>
            <a:rect r="r" b="b" t="t" l="l"/>
            <a:pathLst>
              <a:path h="5092065" w="5092065">
                <a:moveTo>
                  <a:pt x="5092065" y="5092065"/>
                </a:moveTo>
                <a:lnTo>
                  <a:pt x="0" y="5092065"/>
                </a:lnTo>
                <a:lnTo>
                  <a:pt x="0" y="0"/>
                </a:lnTo>
                <a:lnTo>
                  <a:pt x="5092065" y="0"/>
                </a:lnTo>
                <a:lnTo>
                  <a:pt x="5092065" y="509206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148310">
            <a:off x="15139934" y="-1400176"/>
            <a:ext cx="4855221" cy="4114800"/>
          </a:xfrm>
          <a:custGeom>
            <a:avLst/>
            <a:gdLst/>
            <a:ahLst/>
            <a:cxnLst/>
            <a:rect r="r" b="b" t="t" l="l"/>
            <a:pathLst>
              <a:path h="4114800" w="4855221">
                <a:moveTo>
                  <a:pt x="0" y="0"/>
                </a:moveTo>
                <a:lnTo>
                  <a:pt x="4855221" y="0"/>
                </a:lnTo>
                <a:lnTo>
                  <a:pt x="48552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5034428" y="1028700"/>
            <a:ext cx="1247048" cy="1389426"/>
            <a:chOff x="0" y="0"/>
            <a:chExt cx="812800" cy="90559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905599"/>
            </a:xfrm>
            <a:custGeom>
              <a:avLst/>
              <a:gdLst/>
              <a:ahLst/>
              <a:cxnLst/>
              <a:rect r="r" b="b" t="t" l="l"/>
              <a:pathLst>
                <a:path h="905599" w="812800">
                  <a:moveTo>
                    <a:pt x="406400" y="0"/>
                  </a:moveTo>
                  <a:cubicBezTo>
                    <a:pt x="181951" y="0"/>
                    <a:pt x="0" y="202725"/>
                    <a:pt x="0" y="452800"/>
                  </a:cubicBezTo>
                  <a:cubicBezTo>
                    <a:pt x="0" y="702874"/>
                    <a:pt x="181951" y="905599"/>
                    <a:pt x="406400" y="905599"/>
                  </a:cubicBezTo>
                  <a:cubicBezTo>
                    <a:pt x="630849" y="905599"/>
                    <a:pt x="812800" y="702874"/>
                    <a:pt x="812800" y="452800"/>
                  </a:cubicBezTo>
                  <a:cubicBezTo>
                    <a:pt x="812800" y="20272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27750"/>
              <a:ext cx="660400" cy="7929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0614427" y="9258300"/>
            <a:ext cx="3869446" cy="2406092"/>
          </a:xfrm>
          <a:custGeom>
            <a:avLst/>
            <a:gdLst/>
            <a:ahLst/>
            <a:cxnLst/>
            <a:rect r="r" b="b" t="t" l="l"/>
            <a:pathLst>
              <a:path h="2406092" w="3869446">
                <a:moveTo>
                  <a:pt x="0" y="0"/>
                </a:moveTo>
                <a:lnTo>
                  <a:pt x="3869446" y="0"/>
                </a:lnTo>
                <a:lnTo>
                  <a:pt x="3869446" y="2406092"/>
                </a:lnTo>
                <a:lnTo>
                  <a:pt x="0" y="24060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149455" y="1028700"/>
            <a:ext cx="6665976" cy="9258300"/>
          </a:xfrm>
          <a:custGeom>
            <a:avLst/>
            <a:gdLst/>
            <a:ahLst/>
            <a:cxnLst/>
            <a:rect r="r" b="b" t="t" l="l"/>
            <a:pathLst>
              <a:path h="9258300" w="6665976">
                <a:moveTo>
                  <a:pt x="0" y="0"/>
                </a:moveTo>
                <a:lnTo>
                  <a:pt x="6665976" y="0"/>
                </a:lnTo>
                <a:lnTo>
                  <a:pt x="6665976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524661" y="1028700"/>
            <a:ext cx="6284071" cy="9258300"/>
          </a:xfrm>
          <a:custGeom>
            <a:avLst/>
            <a:gdLst/>
            <a:ahLst/>
            <a:cxnLst/>
            <a:rect r="r" b="b" t="t" l="l"/>
            <a:pathLst>
              <a:path h="9258300" w="6284071">
                <a:moveTo>
                  <a:pt x="0" y="0"/>
                </a:moveTo>
                <a:lnTo>
                  <a:pt x="6284071" y="0"/>
                </a:lnTo>
                <a:lnTo>
                  <a:pt x="6284071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757503" y="180974"/>
            <a:ext cx="8115855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200"/>
              </a:lnSpc>
            </a:pPr>
            <a:r>
              <a:rPr lang="en-US" sz="6000">
                <a:solidFill>
                  <a:srgbClr val="5271FF"/>
                </a:solidFill>
                <a:latin typeface="Intro Rust"/>
                <a:ea typeface="Intro Rust"/>
                <a:cs typeface="Intro Rust"/>
                <a:sym typeface="Intro Rust"/>
              </a:rPr>
              <a:t>FAll 2025 Club List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4292127" y="6291127"/>
            <a:ext cx="3995873" cy="3995873"/>
          </a:xfrm>
          <a:custGeom>
            <a:avLst/>
            <a:gdLst/>
            <a:ahLst/>
            <a:cxnLst/>
            <a:rect r="r" b="b" t="t" l="l"/>
            <a:pathLst>
              <a:path h="3995873" w="3995873">
                <a:moveTo>
                  <a:pt x="3995873" y="0"/>
                </a:moveTo>
                <a:lnTo>
                  <a:pt x="0" y="0"/>
                </a:lnTo>
                <a:lnTo>
                  <a:pt x="0" y="3995873"/>
                </a:lnTo>
                <a:lnTo>
                  <a:pt x="3995873" y="3995873"/>
                </a:lnTo>
                <a:lnTo>
                  <a:pt x="399587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393756" y="1208682"/>
            <a:ext cx="8618758" cy="5660589"/>
          </a:xfrm>
          <a:custGeom>
            <a:avLst/>
            <a:gdLst/>
            <a:ahLst/>
            <a:cxnLst/>
            <a:rect r="r" b="b" t="t" l="l"/>
            <a:pathLst>
              <a:path h="5660589" w="8618758">
                <a:moveTo>
                  <a:pt x="0" y="0"/>
                </a:moveTo>
                <a:lnTo>
                  <a:pt x="8618758" y="0"/>
                </a:lnTo>
                <a:lnTo>
                  <a:pt x="8618758" y="5660589"/>
                </a:lnTo>
                <a:lnTo>
                  <a:pt x="0" y="56605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734" r="0" b="-734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928632" y="5660491"/>
            <a:ext cx="3330668" cy="3338567"/>
          </a:xfrm>
          <a:custGeom>
            <a:avLst/>
            <a:gdLst/>
            <a:ahLst/>
            <a:cxnLst/>
            <a:rect r="r" b="b" t="t" l="l"/>
            <a:pathLst>
              <a:path h="3338567" w="3330668">
                <a:moveTo>
                  <a:pt x="0" y="0"/>
                </a:moveTo>
                <a:lnTo>
                  <a:pt x="3330668" y="0"/>
                </a:lnTo>
                <a:lnTo>
                  <a:pt x="3330668" y="3338567"/>
                </a:lnTo>
                <a:lnTo>
                  <a:pt x="0" y="33385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-971" b="-1354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31122" y="160932"/>
            <a:ext cx="14551530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5271FF"/>
                </a:solidFill>
                <a:latin typeface="Intro Rust"/>
                <a:ea typeface="Intro Rust"/>
                <a:cs typeface="Intro Rust"/>
                <a:sym typeface="Intro Rust"/>
              </a:rPr>
              <a:t>Quiz Time!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31122" y="1536246"/>
            <a:ext cx="10183367" cy="457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24"/>
              </a:lnSpc>
            </a:pPr>
            <a:r>
              <a:rPr lang="en-US" sz="2937">
                <a:solidFill>
                  <a:srgbClr val="FF0000"/>
                </a:solidFill>
                <a:latin typeface="Intro Rust"/>
                <a:ea typeface="Intro Rust"/>
                <a:cs typeface="Intro Rust"/>
                <a:sym typeface="Intro Rust"/>
              </a:rPr>
              <a:t>1) WHAT IS THE NAME OF FDU FLORHAM’S MASCOT?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16230" y="1982711"/>
            <a:ext cx="6721791" cy="1720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26"/>
              </a:lnSpc>
            </a:pPr>
            <a:r>
              <a:rPr lang="en-US" sz="2447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a) Nitro the Devil</a:t>
            </a:r>
          </a:p>
          <a:p>
            <a:pPr algn="just">
              <a:lnSpc>
                <a:spcPts val="3426"/>
              </a:lnSpc>
            </a:pPr>
            <a:r>
              <a:rPr lang="en-US" sz="2447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b) Ian the Devil</a:t>
            </a:r>
          </a:p>
          <a:p>
            <a:pPr algn="just">
              <a:lnSpc>
                <a:spcPts val="3426"/>
              </a:lnSpc>
            </a:pPr>
            <a:r>
              <a:rPr lang="en-US" sz="2447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c) Daphne the Devil</a:t>
            </a:r>
          </a:p>
          <a:p>
            <a:pPr algn="just">
              <a:lnSpc>
                <a:spcPts val="3426"/>
              </a:lnSpc>
            </a:pPr>
            <a:r>
              <a:rPr lang="en-US" sz="2447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d) Oz the Devil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31122" y="4025099"/>
            <a:ext cx="10183367" cy="457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4"/>
              </a:lnSpc>
            </a:pPr>
            <a:r>
              <a:rPr lang="en-US" sz="2937">
                <a:solidFill>
                  <a:srgbClr val="FF0000"/>
                </a:solidFill>
                <a:latin typeface="Intro Rust"/>
                <a:ea typeface="Intro Rust"/>
                <a:cs typeface="Intro Rust"/>
                <a:sym typeface="Intro Rust"/>
              </a:rPr>
              <a:t>2) HOW MANY CLUBS ARE THERE AT FDU?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16230" y="4471564"/>
            <a:ext cx="6721791" cy="8625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26"/>
              </a:lnSpc>
            </a:pPr>
            <a:r>
              <a:rPr lang="en-US" sz="2447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Shout out how many you think there are!</a:t>
            </a:r>
          </a:p>
          <a:p>
            <a:pPr algn="just">
              <a:lnSpc>
                <a:spcPts val="3426"/>
              </a:lnSpc>
            </a:pPr>
            <a:r>
              <a:rPr lang="en-US" sz="2447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** The answer includes all clubs and greek orgs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181045" y="456207"/>
            <a:ext cx="14551530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5271FF"/>
                </a:solidFill>
                <a:latin typeface="Intro Rust"/>
                <a:ea typeface="Intro Rust"/>
                <a:cs typeface="Intro Rust"/>
                <a:sym typeface="Intro Rust"/>
              </a:rPr>
              <a:t>(JK, but please raise your hand to give an answer 🙂 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31122" y="5650966"/>
            <a:ext cx="10183367" cy="457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4"/>
              </a:lnSpc>
            </a:pPr>
            <a:r>
              <a:rPr lang="en-US" sz="2937">
                <a:solidFill>
                  <a:srgbClr val="FF0000"/>
                </a:solidFill>
                <a:latin typeface="Intro Rust"/>
                <a:ea typeface="Intro Rust"/>
                <a:cs typeface="Intro Rust"/>
                <a:sym typeface="Intro Rust"/>
              </a:rPr>
              <a:t>3) WHICH OF THESE IS THE IMPOSTOR CLUB?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16230" y="6097431"/>
            <a:ext cx="6721791" cy="1720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26"/>
              </a:lnSpc>
            </a:pPr>
            <a:r>
              <a:rPr lang="en-US" sz="2447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a) True Crime Club</a:t>
            </a:r>
          </a:p>
          <a:p>
            <a:pPr algn="just">
              <a:lnSpc>
                <a:spcPts val="3426"/>
              </a:lnSpc>
            </a:pPr>
            <a:r>
              <a:rPr lang="en-US" sz="2447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b) Fairleigh Artists Association</a:t>
            </a:r>
          </a:p>
          <a:p>
            <a:pPr algn="just">
              <a:lnSpc>
                <a:spcPts val="3426"/>
              </a:lnSpc>
            </a:pPr>
            <a:r>
              <a:rPr lang="en-US" sz="2447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c) FDU Filmmakers</a:t>
            </a:r>
          </a:p>
          <a:p>
            <a:pPr algn="just">
              <a:lnSpc>
                <a:spcPts val="3426"/>
              </a:lnSpc>
            </a:pPr>
            <a:r>
              <a:rPr lang="en-US" sz="2447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d) DJ Devils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31122" y="8170126"/>
            <a:ext cx="13812838" cy="457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4"/>
              </a:lnSpc>
            </a:pPr>
            <a:r>
              <a:rPr lang="en-US" sz="2937">
                <a:solidFill>
                  <a:srgbClr val="FF0000"/>
                </a:solidFill>
                <a:latin typeface="Intro Rust"/>
                <a:ea typeface="Intro Rust"/>
                <a:cs typeface="Intro Rust"/>
                <a:sym typeface="Intro Rust"/>
              </a:rPr>
              <a:t>4) WHAT ARE YOU MOST EXCITED FOR WHEN YOU GET TO CAMPUS!?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16230" y="8616590"/>
            <a:ext cx="8323530" cy="8625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26"/>
              </a:lnSpc>
            </a:pPr>
            <a:r>
              <a:rPr lang="en-US" sz="2447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Shout out your answer!</a:t>
            </a:r>
          </a:p>
          <a:p>
            <a:pPr algn="just">
              <a:lnSpc>
                <a:spcPts val="3426"/>
              </a:lnSpc>
            </a:pPr>
            <a:r>
              <a:rPr lang="en-US" sz="2447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** Answer can be whatever you are excited about!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32193" y="8262362"/>
            <a:ext cx="14586333" cy="1991877"/>
            <a:chOff x="0" y="0"/>
            <a:chExt cx="19448443" cy="2655836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39770" r="0" b="39770"/>
            <a:stretch>
              <a:fillRect/>
            </a:stretch>
          </p:blipFill>
          <p:spPr>
            <a:xfrm flipH="false" flipV="false">
              <a:off x="0" y="0"/>
              <a:ext cx="19448443" cy="2655836"/>
            </a:xfrm>
            <a:prstGeom prst="rect">
              <a:avLst/>
            </a:prstGeom>
          </p:spPr>
        </p:pic>
      </p:grpSp>
      <p:sp>
        <p:nvSpPr>
          <p:cNvPr name="Freeform 4" id="4"/>
          <p:cNvSpPr/>
          <p:nvPr/>
        </p:nvSpPr>
        <p:spPr>
          <a:xfrm flipH="false" flipV="true" rot="0">
            <a:off x="0" y="0"/>
            <a:ext cx="4967287" cy="4967287"/>
          </a:xfrm>
          <a:custGeom>
            <a:avLst/>
            <a:gdLst/>
            <a:ahLst/>
            <a:cxnLst/>
            <a:rect r="r" b="b" t="t" l="l"/>
            <a:pathLst>
              <a:path h="4967287" w="4967287">
                <a:moveTo>
                  <a:pt x="0" y="4967287"/>
                </a:moveTo>
                <a:lnTo>
                  <a:pt x="4967287" y="4967287"/>
                </a:lnTo>
                <a:lnTo>
                  <a:pt x="4967287" y="0"/>
                </a:lnTo>
                <a:lnTo>
                  <a:pt x="0" y="0"/>
                </a:lnTo>
                <a:lnTo>
                  <a:pt x="0" y="496728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0">
            <a:off x="14726190" y="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442649" y="-800863"/>
            <a:ext cx="2575876" cy="1601727"/>
          </a:xfrm>
          <a:custGeom>
            <a:avLst/>
            <a:gdLst/>
            <a:ahLst/>
            <a:cxnLst/>
            <a:rect r="r" b="b" t="t" l="l"/>
            <a:pathLst>
              <a:path h="1601727" w="2575876">
                <a:moveTo>
                  <a:pt x="0" y="0"/>
                </a:moveTo>
                <a:lnTo>
                  <a:pt x="2575876" y="0"/>
                </a:lnTo>
                <a:lnTo>
                  <a:pt x="2575876" y="1601726"/>
                </a:lnTo>
                <a:lnTo>
                  <a:pt x="0" y="16017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566208" y="438150"/>
            <a:ext cx="11164379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5271FF"/>
                </a:solidFill>
                <a:latin typeface="Intro Rust"/>
                <a:ea typeface="Intro Rust"/>
                <a:cs typeface="Intro Rust"/>
                <a:sym typeface="Intro Rust"/>
              </a:rPr>
              <a:t>Contacts for Questions!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919038" y="1274447"/>
            <a:ext cx="14099487" cy="659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9"/>
              </a:lnSpc>
            </a:pPr>
          </a:p>
          <a:p>
            <a:pPr algn="ctr">
              <a:lnSpc>
                <a:spcPts val="4419"/>
              </a:lnSpc>
            </a:pPr>
            <a:r>
              <a:rPr lang="en-US" sz="25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-US" sz="25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arah B. Azavedo, Assistant Dean of Students </a:t>
            </a:r>
            <a:r>
              <a:rPr lang="en-US" b="true" sz="2599" u="sng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azavedo@fdu.edu </a:t>
            </a:r>
          </a:p>
          <a:p>
            <a:pPr algn="ctr">
              <a:lnSpc>
                <a:spcPts val="4419"/>
              </a:lnSpc>
            </a:pPr>
            <a:r>
              <a:rPr lang="en-US" sz="25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algn="ctr">
              <a:lnSpc>
                <a:spcPts val="4419"/>
              </a:lnSpc>
            </a:pPr>
            <a:r>
              <a:rPr lang="en-US" sz="25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TBA, Campus Life Coordinator for Student Programming &amp; Greek Life</a:t>
            </a:r>
          </a:p>
          <a:p>
            <a:pPr algn="ctr">
              <a:lnSpc>
                <a:spcPts val="4419"/>
              </a:lnSpc>
            </a:pPr>
          </a:p>
          <a:p>
            <a:pPr algn="ctr">
              <a:lnSpc>
                <a:spcPts val="4419"/>
              </a:lnSpc>
            </a:pPr>
            <a:r>
              <a:rPr lang="en-US" sz="25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Juan Gonzalez, Graduate Assistant Comptroller</a:t>
            </a:r>
            <a:r>
              <a:rPr lang="en-US" sz="2599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b="true" sz="2599" u="sng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  <a:hlinkClick r:id="rId9" tooltip="mailto:j.gonzalez437@student.fdu.edu"/>
              </a:rPr>
              <a:t>j.gonzalez437@student.fdu.edu</a:t>
            </a:r>
          </a:p>
          <a:p>
            <a:pPr algn="ctr">
              <a:lnSpc>
                <a:spcPts val="4419"/>
              </a:lnSpc>
            </a:pPr>
          </a:p>
          <a:p>
            <a:pPr algn="ctr">
              <a:lnSpc>
                <a:spcPts val="4419"/>
              </a:lnSpc>
            </a:pPr>
            <a:r>
              <a:rPr lang="en-US" sz="25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Emily Agresta, Graduate Assistant for Greeks </a:t>
            </a:r>
            <a:r>
              <a:rPr lang="en-US" b="true" sz="2599" u="sng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  <a:hlinkClick r:id="rId10" tooltip="mailto:emilyagresta@student.fdu.edu"/>
              </a:rPr>
              <a:t>emilyagresta@student.fdu.edu</a:t>
            </a:r>
          </a:p>
          <a:p>
            <a:pPr algn="ctr">
              <a:lnSpc>
                <a:spcPts val="4419"/>
              </a:lnSpc>
            </a:pPr>
            <a:r>
              <a:rPr lang="en-US" sz="25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algn="ctr">
              <a:lnSpc>
                <a:spcPts val="4419"/>
              </a:lnSpc>
            </a:pPr>
            <a:r>
              <a:rPr lang="en-US" sz="25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Xavier Orrala Adrian, Graduate Assistant for Student Activities </a:t>
            </a:r>
            <a:r>
              <a:rPr lang="en-US" b="true" sz="2599" u="sng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x.orralaadrian@student.fdu.edu</a:t>
            </a:r>
          </a:p>
          <a:p>
            <a:pPr algn="ctr">
              <a:lnSpc>
                <a:spcPts val="4419"/>
              </a:lnSpc>
            </a:pPr>
          </a:p>
          <a:p>
            <a:pPr algn="ctr" marL="0" indent="0" lvl="0">
              <a:lnSpc>
                <a:spcPts val="4419"/>
              </a:lnSpc>
            </a:pPr>
            <a:r>
              <a:rPr lang="en-US" sz="25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Natalie Van, Graduate Assistant for Program Collaborations </a:t>
            </a:r>
            <a:r>
              <a:rPr lang="en-US" b="true" sz="2599" u="sng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  <a:hlinkClick r:id="rId11" tooltip="mailto:n.van@student.fdu.edu"/>
              </a:rPr>
              <a:t>n.van@student.fdu.edu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45654" y="3407981"/>
            <a:ext cx="17574658" cy="6879019"/>
            <a:chOff x="0" y="0"/>
            <a:chExt cx="4628716" cy="18117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628716" cy="1811758"/>
            </a:xfrm>
            <a:custGeom>
              <a:avLst/>
              <a:gdLst/>
              <a:ahLst/>
              <a:cxnLst/>
              <a:rect r="r" b="b" t="t" l="l"/>
              <a:pathLst>
                <a:path h="1811758" w="4628716">
                  <a:moveTo>
                    <a:pt x="1543739" y="19070"/>
                  </a:moveTo>
                  <a:cubicBezTo>
                    <a:pt x="1780276" y="7556"/>
                    <a:pt x="2050824" y="0"/>
                    <a:pt x="2315604" y="0"/>
                  </a:cubicBezTo>
                  <a:cubicBezTo>
                    <a:pt x="2580394" y="0"/>
                    <a:pt x="2835187" y="6476"/>
                    <a:pt x="3069987" y="17990"/>
                  </a:cubicBezTo>
                  <a:cubicBezTo>
                    <a:pt x="3074990" y="18350"/>
                    <a:pt x="3079984" y="18350"/>
                    <a:pt x="3084977" y="18710"/>
                  </a:cubicBezTo>
                  <a:cubicBezTo>
                    <a:pt x="3966757" y="64765"/>
                    <a:pt x="4616228" y="186379"/>
                    <a:pt x="4628716" y="350692"/>
                  </a:cubicBezTo>
                  <a:lnTo>
                    <a:pt x="4628716" y="1811758"/>
                  </a:lnTo>
                  <a:lnTo>
                    <a:pt x="0" y="1811758"/>
                  </a:lnTo>
                  <a:lnTo>
                    <a:pt x="0" y="351776"/>
                  </a:lnTo>
                  <a:cubicBezTo>
                    <a:pt x="12490" y="185660"/>
                    <a:pt x="651967" y="64045"/>
                    <a:pt x="1543739" y="1907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69850"/>
              <a:ext cx="4628716" cy="1741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true" rot="0">
            <a:off x="14173200" y="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760531" y="-1623137"/>
            <a:ext cx="3869446" cy="2406092"/>
          </a:xfrm>
          <a:custGeom>
            <a:avLst/>
            <a:gdLst/>
            <a:ahLst/>
            <a:cxnLst/>
            <a:rect r="r" b="b" t="t" l="l"/>
            <a:pathLst>
              <a:path h="2406092" w="3869446">
                <a:moveTo>
                  <a:pt x="0" y="0"/>
                </a:moveTo>
                <a:lnTo>
                  <a:pt x="3869445" y="0"/>
                </a:lnTo>
                <a:lnTo>
                  <a:pt x="3869445" y="2406092"/>
                </a:lnTo>
                <a:lnTo>
                  <a:pt x="0" y="24060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3274304" y="6224438"/>
            <a:ext cx="2356679" cy="2356679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0" t="-28571" r="0" b="-28571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564673" y="4315325"/>
            <a:ext cx="2356679" cy="2356679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6169287" y="4315325"/>
            <a:ext cx="2356679" cy="2356679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 l="0" t="-16666" r="0" b="-16666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9163282" y="6224438"/>
            <a:ext cx="2356679" cy="2356679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1"/>
              <a:stretch>
                <a:fillRect l="-47197" t="-30987" r="-35659" b="-143164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1994289" y="4315325"/>
            <a:ext cx="2356679" cy="2356679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2"/>
              <a:stretch>
                <a:fillRect l="-49922" t="-64320" r="-55691" b="-109831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5085778" y="6224438"/>
            <a:ext cx="2356679" cy="2356679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3"/>
              <a:stretch>
                <a:fillRect l="-3702" t="0" r="-29630" b="0"/>
              </a:stretch>
            </a:blip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4648098" y="674306"/>
            <a:ext cx="7901022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5271FF"/>
                </a:solidFill>
                <a:latin typeface="Intro Rust"/>
                <a:ea typeface="Intro Rust"/>
                <a:cs typeface="Intro Rust"/>
                <a:sym typeface="Intro Rust"/>
              </a:rPr>
              <a:t>The Student Life Team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0" y="6826972"/>
            <a:ext cx="3486026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79"/>
              </a:lnSpc>
              <a:spcBef>
                <a:spcPct val="0"/>
              </a:spcBef>
            </a:pPr>
            <a:r>
              <a:rPr lang="en-US" b="true" sz="219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Sarah B. Azavedo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709631" y="8720161"/>
            <a:ext cx="3486026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79"/>
              </a:lnSpc>
              <a:spcBef>
                <a:spcPct val="0"/>
              </a:spcBef>
            </a:pPr>
            <a:r>
              <a:rPr lang="en-US" b="true" sz="219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TBA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604614" y="6826972"/>
            <a:ext cx="3486026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79"/>
              </a:lnSpc>
              <a:spcBef>
                <a:spcPct val="0"/>
              </a:spcBef>
            </a:pPr>
            <a:r>
              <a:rPr lang="en-US" b="true" sz="219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Xavier Orrala Adrian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70583" y="7239093"/>
            <a:ext cx="2744859" cy="772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Assistant Dean of Students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709631" y="9157371"/>
            <a:ext cx="3486026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Student Life Coordinator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5604614" y="7239093"/>
            <a:ext cx="3486026" cy="772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Graduate Assistant for Student Activities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8598609" y="8753966"/>
            <a:ext cx="3486026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79"/>
              </a:lnSpc>
              <a:spcBef>
                <a:spcPct val="0"/>
              </a:spcBef>
            </a:pPr>
            <a:r>
              <a:rPr lang="en-US" b="true" sz="219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Juan Gonzalez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1429616" y="6704902"/>
            <a:ext cx="3486026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79"/>
              </a:lnSpc>
              <a:spcBef>
                <a:spcPct val="0"/>
              </a:spcBef>
            </a:pPr>
            <a:r>
              <a:rPr lang="en-US" b="true" sz="219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Emily Agresta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8598609" y="9157371"/>
            <a:ext cx="3486026" cy="772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Graduate Assistant Comptroller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1429616" y="7115747"/>
            <a:ext cx="3486026" cy="772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Graduate Assistant of Greek Life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4521105" y="8720161"/>
            <a:ext cx="3486026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79"/>
              </a:lnSpc>
              <a:spcBef>
                <a:spcPct val="0"/>
              </a:spcBef>
            </a:pPr>
            <a:r>
              <a:rPr lang="en-US" b="true" sz="219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Natalie Van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4487587" y="9157371"/>
            <a:ext cx="3486026" cy="772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Graduate Assistant for Program Collaborations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61722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4329410" y="6172200"/>
            <a:ext cx="3958590" cy="4114800"/>
          </a:xfrm>
          <a:custGeom>
            <a:avLst/>
            <a:gdLst/>
            <a:ahLst/>
            <a:cxnLst/>
            <a:rect r="r" b="b" t="t" l="l"/>
            <a:pathLst>
              <a:path h="4114800" w="3958590">
                <a:moveTo>
                  <a:pt x="3958590" y="0"/>
                </a:moveTo>
                <a:lnTo>
                  <a:pt x="0" y="0"/>
                </a:lnTo>
                <a:lnTo>
                  <a:pt x="0" y="4114800"/>
                </a:lnTo>
                <a:lnTo>
                  <a:pt x="3958590" y="4114800"/>
                </a:lnTo>
                <a:lnTo>
                  <a:pt x="395859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308705" y="4318335"/>
            <a:ext cx="2644817" cy="2495745"/>
          </a:xfrm>
          <a:custGeom>
            <a:avLst/>
            <a:gdLst/>
            <a:ahLst/>
            <a:cxnLst/>
            <a:rect r="r" b="b" t="t" l="l"/>
            <a:pathLst>
              <a:path h="2495745" w="2644817">
                <a:moveTo>
                  <a:pt x="0" y="0"/>
                </a:moveTo>
                <a:lnTo>
                  <a:pt x="2644817" y="0"/>
                </a:lnTo>
                <a:lnTo>
                  <a:pt x="2644817" y="2495745"/>
                </a:lnTo>
                <a:lnTo>
                  <a:pt x="0" y="24957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0" y="1811375"/>
            <a:ext cx="18288000" cy="3754833"/>
            <a:chOff x="0" y="0"/>
            <a:chExt cx="24384000" cy="5006444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8"/>
            <a:srcRect l="0" t="7382" r="0" b="7382"/>
            <a:stretch>
              <a:fillRect/>
            </a:stretch>
          </p:blipFill>
          <p:spPr>
            <a:xfrm flipH="false" flipV="false">
              <a:off x="0" y="0"/>
              <a:ext cx="7831667" cy="5006444"/>
            </a:xfrm>
            <a:prstGeom prst="rect">
              <a:avLst/>
            </a:prstGeom>
          </p:spPr>
        </p:pic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9"/>
            <a:srcRect l="0" t="26027" r="0" b="26027"/>
            <a:stretch>
              <a:fillRect/>
            </a:stretch>
          </p:blipFill>
          <p:spPr>
            <a:xfrm flipH="false" flipV="false">
              <a:off x="8276167" y="0"/>
              <a:ext cx="7831667" cy="5006444"/>
            </a:xfrm>
            <a:prstGeom prst="rect">
              <a:avLst/>
            </a:prstGeom>
          </p:spPr>
        </p:pic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10"/>
            <a:srcRect l="0" t="7382" r="0" b="7382"/>
            <a:stretch>
              <a:fillRect/>
            </a:stretch>
          </p:blipFill>
          <p:spPr>
            <a:xfrm flipH="false" flipV="false">
              <a:off x="16552333" y="0"/>
              <a:ext cx="7831667" cy="5006444"/>
            </a:xfrm>
            <a:prstGeom prst="rect">
              <a:avLst/>
            </a:prstGeom>
          </p:spPr>
        </p:pic>
      </p:grpSp>
      <p:sp>
        <p:nvSpPr>
          <p:cNvPr name="TextBox 9" id="9"/>
          <p:cNvSpPr txBox="true"/>
          <p:nvPr/>
        </p:nvSpPr>
        <p:spPr>
          <a:xfrm rot="0">
            <a:off x="2561273" y="348615"/>
            <a:ext cx="13747432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5271FF"/>
                </a:solidFill>
                <a:latin typeface="Intro Rust"/>
                <a:ea typeface="Intro Rust"/>
                <a:cs typeface="Intro Rust"/>
                <a:sym typeface="Intro Rust"/>
              </a:rPr>
              <a:t>The student Life Mission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783979" y="5913971"/>
            <a:ext cx="12720042" cy="4175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2799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We support you in your goals for development and growth both professionally and personally.</a:t>
            </a: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  <a:r>
              <a:rPr lang="en-US" sz="2799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We strengthen your leadership, communication, interpersonal, and organizational skills.</a:t>
            </a:r>
          </a:p>
          <a:p>
            <a:pPr algn="ctr">
              <a:lnSpc>
                <a:spcPts val="4759"/>
              </a:lnSpc>
            </a:pPr>
          </a:p>
          <a:p>
            <a:pPr algn="ctr" marL="0" indent="0" lvl="0">
              <a:lnSpc>
                <a:spcPts val="4759"/>
              </a:lnSpc>
            </a:pPr>
            <a:r>
              <a:rPr lang="en-US" b="true" sz="2799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We are here to enhance your university experience.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31122" y="160932"/>
            <a:ext cx="14551530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5271FF"/>
                </a:solidFill>
                <a:latin typeface="Intro Rust"/>
                <a:ea typeface="Intro Rust"/>
                <a:cs typeface="Intro Rust"/>
                <a:sym typeface="Intro Rust"/>
              </a:rPr>
              <a:t>A snippet of Student Life</a:t>
            </a:r>
          </a:p>
        </p:txBody>
      </p:sp>
      <p:sp>
        <p:nvSpPr>
          <p:cNvPr name="Freeform 3" id="3"/>
          <p:cNvSpPr/>
          <p:nvPr/>
        </p:nvSpPr>
        <p:spPr>
          <a:xfrm flipH="true" flipV="false" rot="0">
            <a:off x="14292127" y="6291127"/>
            <a:ext cx="3995873" cy="3995873"/>
          </a:xfrm>
          <a:custGeom>
            <a:avLst/>
            <a:gdLst/>
            <a:ahLst/>
            <a:cxnLst/>
            <a:rect r="r" b="b" t="t" l="l"/>
            <a:pathLst>
              <a:path h="3995873" w="3995873">
                <a:moveTo>
                  <a:pt x="3995873" y="0"/>
                </a:moveTo>
                <a:lnTo>
                  <a:pt x="0" y="0"/>
                </a:lnTo>
                <a:lnTo>
                  <a:pt x="0" y="3995873"/>
                </a:lnTo>
                <a:lnTo>
                  <a:pt x="3995873" y="3995873"/>
                </a:lnTo>
                <a:lnTo>
                  <a:pt x="399587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569468" y="2336106"/>
            <a:ext cx="2915353" cy="2915353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7634" y="0"/>
                  </a:moveTo>
                  <a:lnTo>
                    <a:pt x="725166" y="0"/>
                  </a:lnTo>
                  <a:cubicBezTo>
                    <a:pt x="773565" y="0"/>
                    <a:pt x="812800" y="39235"/>
                    <a:pt x="812800" y="87634"/>
                  </a:cubicBezTo>
                  <a:lnTo>
                    <a:pt x="812800" y="725166"/>
                  </a:lnTo>
                  <a:cubicBezTo>
                    <a:pt x="812800" y="773565"/>
                    <a:pt x="773565" y="812800"/>
                    <a:pt x="725166" y="812800"/>
                  </a:cubicBezTo>
                  <a:lnTo>
                    <a:pt x="87634" y="812800"/>
                  </a:lnTo>
                  <a:cubicBezTo>
                    <a:pt x="39235" y="812800"/>
                    <a:pt x="0" y="773565"/>
                    <a:pt x="0" y="725166"/>
                  </a:cubicBezTo>
                  <a:lnTo>
                    <a:pt x="0" y="87634"/>
                  </a:lnTo>
                  <a:cubicBezTo>
                    <a:pt x="0" y="39235"/>
                    <a:pt x="39235" y="0"/>
                    <a:pt x="87634" y="0"/>
                  </a:cubicBezTo>
                  <a:close/>
                </a:path>
              </a:pathLst>
            </a:custGeom>
            <a:blipFill>
              <a:blip r:embed="rId4"/>
              <a:stretch>
                <a:fillRect l="-25000" t="0" r="-25000" b="0"/>
              </a:stretch>
            </a:blipFill>
            <a:ln w="123825" cap="rnd">
              <a:solidFill>
                <a:srgbClr val="5271FF"/>
              </a:solidFill>
              <a:prstDash val="solid"/>
              <a:round/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11734072" y="2336106"/>
            <a:ext cx="2915353" cy="2915353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7634" y="0"/>
                  </a:moveTo>
                  <a:lnTo>
                    <a:pt x="725166" y="0"/>
                  </a:lnTo>
                  <a:cubicBezTo>
                    <a:pt x="773565" y="0"/>
                    <a:pt x="812800" y="39235"/>
                    <a:pt x="812800" y="87634"/>
                  </a:cubicBezTo>
                  <a:lnTo>
                    <a:pt x="812800" y="725166"/>
                  </a:lnTo>
                  <a:cubicBezTo>
                    <a:pt x="812800" y="773565"/>
                    <a:pt x="773565" y="812800"/>
                    <a:pt x="725166" y="812800"/>
                  </a:cubicBezTo>
                  <a:lnTo>
                    <a:pt x="87634" y="812800"/>
                  </a:lnTo>
                  <a:cubicBezTo>
                    <a:pt x="39235" y="812800"/>
                    <a:pt x="0" y="773565"/>
                    <a:pt x="0" y="725166"/>
                  </a:cubicBezTo>
                  <a:lnTo>
                    <a:pt x="0" y="87634"/>
                  </a:lnTo>
                  <a:cubicBezTo>
                    <a:pt x="0" y="39235"/>
                    <a:pt x="39235" y="0"/>
                    <a:pt x="87634" y="0"/>
                  </a:cubicBezTo>
                  <a:close/>
                </a:path>
              </a:pathLst>
            </a:custGeom>
            <a:blipFill>
              <a:blip r:embed="rId5"/>
              <a:stretch>
                <a:fillRect l="0" t="-7972" r="0" b="-7972"/>
              </a:stretch>
            </a:blipFill>
            <a:ln w="123825" cap="rnd">
              <a:solidFill>
                <a:srgbClr val="5271FF"/>
              </a:solidFill>
              <a:prstDash val="solid"/>
              <a:round/>
            </a:ln>
          </p:spPr>
        </p:sp>
      </p:grpSp>
      <p:sp>
        <p:nvSpPr>
          <p:cNvPr name="Freeform 8" id="8"/>
          <p:cNvSpPr/>
          <p:nvPr/>
        </p:nvSpPr>
        <p:spPr>
          <a:xfrm flipH="true" flipV="false" rot="0">
            <a:off x="4691508" y="1831281"/>
            <a:ext cx="671274" cy="985356"/>
          </a:xfrm>
          <a:custGeom>
            <a:avLst/>
            <a:gdLst/>
            <a:ahLst/>
            <a:cxnLst/>
            <a:rect r="r" b="b" t="t" l="l"/>
            <a:pathLst>
              <a:path h="985356" w="671274">
                <a:moveTo>
                  <a:pt x="671274" y="0"/>
                </a:moveTo>
                <a:lnTo>
                  <a:pt x="0" y="0"/>
                </a:lnTo>
                <a:lnTo>
                  <a:pt x="0" y="985356"/>
                </a:lnTo>
                <a:lnTo>
                  <a:pt x="671274" y="985356"/>
                </a:lnTo>
                <a:lnTo>
                  <a:pt x="671274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12856112" y="1780219"/>
            <a:ext cx="671274" cy="985356"/>
          </a:xfrm>
          <a:custGeom>
            <a:avLst/>
            <a:gdLst/>
            <a:ahLst/>
            <a:cxnLst/>
            <a:rect r="r" b="b" t="t" l="l"/>
            <a:pathLst>
              <a:path h="985356" w="671274">
                <a:moveTo>
                  <a:pt x="671274" y="0"/>
                </a:moveTo>
                <a:lnTo>
                  <a:pt x="0" y="0"/>
                </a:lnTo>
                <a:lnTo>
                  <a:pt x="0" y="985356"/>
                </a:lnTo>
                <a:lnTo>
                  <a:pt x="671274" y="985356"/>
                </a:lnTo>
                <a:lnTo>
                  <a:pt x="671274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1200845" y="1308691"/>
            <a:ext cx="3981808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0000"/>
                </a:solidFill>
                <a:latin typeface="Intro Rust"/>
                <a:ea typeface="Intro Rust"/>
                <a:cs typeface="Intro Rust"/>
                <a:sym typeface="Intro Rust"/>
              </a:rPr>
              <a:t>Greek Life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90105" y="1365841"/>
            <a:ext cx="6474080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F0000"/>
                </a:solidFill>
                <a:latin typeface="Intro Rust"/>
                <a:ea typeface="Intro Rust"/>
                <a:cs typeface="Intro Rust"/>
                <a:sym typeface="Intro Rust"/>
              </a:rPr>
              <a:t>Student Programs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343063" y="5488672"/>
            <a:ext cx="5697371" cy="282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b="true" sz="20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Lively and vibrant Greek Community on campus</a:t>
            </a:r>
          </a:p>
          <a:p>
            <a:pPr algn="ctr">
              <a:lnSpc>
                <a:spcPts val="2800"/>
              </a:lnSpc>
            </a:pPr>
          </a:p>
          <a:p>
            <a:pPr algn="ctr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b="true" sz="20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Involved in lots of philanthropic initiatives and charities</a:t>
            </a:r>
          </a:p>
          <a:p>
            <a:pPr algn="ctr">
              <a:lnSpc>
                <a:spcPts val="2800"/>
              </a:lnSpc>
            </a:pPr>
          </a:p>
          <a:p>
            <a:pPr algn="ctr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b="true" sz="20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Tight-knit and fun Greek Fraternities, Sororities, and Cultural Organizations for all!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964998" y="5488672"/>
            <a:ext cx="6124293" cy="282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b="true" sz="20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Lots of exciting and interactive programs both smaller and larger scale</a:t>
            </a:r>
          </a:p>
          <a:p>
            <a:pPr algn="ctr">
              <a:lnSpc>
                <a:spcPts val="2800"/>
              </a:lnSpc>
            </a:pPr>
          </a:p>
          <a:p>
            <a:pPr algn="ctr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b="true" sz="20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FREE on campus events and off campus trips for ALL students!</a:t>
            </a:r>
          </a:p>
          <a:p>
            <a:pPr algn="ctr">
              <a:lnSpc>
                <a:spcPts val="2800"/>
              </a:lnSpc>
            </a:pPr>
          </a:p>
          <a:p>
            <a:pPr algn="ctr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b="true" sz="20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Staple Large Scale Events: Devil Days, Ian’s Luau, Wild West, Haunted Mansion, and Devils World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738373" y="8762097"/>
            <a:ext cx="10811254" cy="1416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With that in mind: </a:t>
            </a:r>
            <a:r>
              <a:rPr lang="en-US" sz="20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Shout out some clubs/orgs/sports you were involved with in High School!</a:t>
            </a:r>
          </a:p>
          <a:p>
            <a:pPr algn="ctr">
              <a:lnSpc>
                <a:spcPts val="2800"/>
              </a:lnSpc>
            </a:pPr>
          </a:p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Raise your hand if you are interested in being involved in a club/org when you get on campus!</a:t>
            </a:r>
          </a:p>
          <a:p>
            <a:pPr algn="ctr">
              <a:lnSpc>
                <a:spcPts val="2800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521249" y="2057400"/>
            <a:ext cx="5245503" cy="7709154"/>
            <a:chOff x="0" y="0"/>
            <a:chExt cx="1381532" cy="203039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81532" cy="2030395"/>
            </a:xfrm>
            <a:custGeom>
              <a:avLst/>
              <a:gdLst/>
              <a:ahLst/>
              <a:cxnLst/>
              <a:rect r="r" b="b" t="t" l="l"/>
              <a:pathLst>
                <a:path h="2030395" w="1381532">
                  <a:moveTo>
                    <a:pt x="75272" y="0"/>
                  </a:moveTo>
                  <a:lnTo>
                    <a:pt x="1306260" y="0"/>
                  </a:lnTo>
                  <a:cubicBezTo>
                    <a:pt x="1326223" y="0"/>
                    <a:pt x="1345369" y="7930"/>
                    <a:pt x="1359485" y="22047"/>
                  </a:cubicBezTo>
                  <a:cubicBezTo>
                    <a:pt x="1373601" y="36163"/>
                    <a:pt x="1381532" y="55308"/>
                    <a:pt x="1381532" y="75272"/>
                  </a:cubicBezTo>
                  <a:lnTo>
                    <a:pt x="1381532" y="1955123"/>
                  </a:lnTo>
                  <a:cubicBezTo>
                    <a:pt x="1381532" y="1996694"/>
                    <a:pt x="1347831" y="2030395"/>
                    <a:pt x="1306260" y="2030395"/>
                  </a:cubicBezTo>
                  <a:lnTo>
                    <a:pt x="75272" y="2030395"/>
                  </a:lnTo>
                  <a:cubicBezTo>
                    <a:pt x="55308" y="2030395"/>
                    <a:pt x="36163" y="2022464"/>
                    <a:pt x="22047" y="2008348"/>
                  </a:cubicBezTo>
                  <a:cubicBezTo>
                    <a:pt x="7930" y="1994232"/>
                    <a:pt x="0" y="1975086"/>
                    <a:pt x="0" y="1955123"/>
                  </a:cubicBezTo>
                  <a:lnTo>
                    <a:pt x="0" y="75272"/>
                  </a:lnTo>
                  <a:cubicBezTo>
                    <a:pt x="0" y="55308"/>
                    <a:pt x="7930" y="36163"/>
                    <a:pt x="22047" y="22047"/>
                  </a:cubicBezTo>
                  <a:cubicBezTo>
                    <a:pt x="36163" y="7930"/>
                    <a:pt x="55308" y="0"/>
                    <a:pt x="75272" y="0"/>
                  </a:cubicBezTo>
                  <a:close/>
                </a:path>
              </a:pathLst>
            </a:custGeom>
            <a:solidFill>
              <a:srgbClr val="E8E7E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381532" cy="20875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21229" y="2057400"/>
            <a:ext cx="5245503" cy="7709154"/>
            <a:chOff x="0" y="0"/>
            <a:chExt cx="1381532" cy="203039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81532" cy="2030395"/>
            </a:xfrm>
            <a:custGeom>
              <a:avLst/>
              <a:gdLst/>
              <a:ahLst/>
              <a:cxnLst/>
              <a:rect r="r" b="b" t="t" l="l"/>
              <a:pathLst>
                <a:path h="2030395" w="1381532">
                  <a:moveTo>
                    <a:pt x="75272" y="0"/>
                  </a:moveTo>
                  <a:lnTo>
                    <a:pt x="1306260" y="0"/>
                  </a:lnTo>
                  <a:cubicBezTo>
                    <a:pt x="1326223" y="0"/>
                    <a:pt x="1345369" y="7930"/>
                    <a:pt x="1359485" y="22047"/>
                  </a:cubicBezTo>
                  <a:cubicBezTo>
                    <a:pt x="1373601" y="36163"/>
                    <a:pt x="1381532" y="55308"/>
                    <a:pt x="1381532" y="75272"/>
                  </a:cubicBezTo>
                  <a:lnTo>
                    <a:pt x="1381532" y="1955123"/>
                  </a:lnTo>
                  <a:cubicBezTo>
                    <a:pt x="1381532" y="1996694"/>
                    <a:pt x="1347831" y="2030395"/>
                    <a:pt x="1306260" y="2030395"/>
                  </a:cubicBezTo>
                  <a:lnTo>
                    <a:pt x="75272" y="2030395"/>
                  </a:lnTo>
                  <a:cubicBezTo>
                    <a:pt x="55308" y="2030395"/>
                    <a:pt x="36163" y="2022464"/>
                    <a:pt x="22047" y="2008348"/>
                  </a:cubicBezTo>
                  <a:cubicBezTo>
                    <a:pt x="7930" y="1994232"/>
                    <a:pt x="0" y="1975086"/>
                    <a:pt x="0" y="1955123"/>
                  </a:cubicBezTo>
                  <a:lnTo>
                    <a:pt x="0" y="75272"/>
                  </a:lnTo>
                  <a:cubicBezTo>
                    <a:pt x="0" y="55308"/>
                    <a:pt x="7930" y="36163"/>
                    <a:pt x="22047" y="22047"/>
                  </a:cubicBezTo>
                  <a:cubicBezTo>
                    <a:pt x="36163" y="7930"/>
                    <a:pt x="55308" y="0"/>
                    <a:pt x="75272" y="0"/>
                  </a:cubicBezTo>
                  <a:close/>
                </a:path>
              </a:pathLst>
            </a:custGeom>
            <a:solidFill>
              <a:srgbClr val="E8E7E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381532" cy="20875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true" flipV="false" rot="0">
            <a:off x="14173200" y="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4114800" y="0"/>
                </a:moveTo>
                <a:lnTo>
                  <a:pt x="0" y="0"/>
                </a:lnTo>
                <a:lnTo>
                  <a:pt x="0" y="4114800"/>
                </a:lnTo>
                <a:lnTo>
                  <a:pt x="4114800" y="411480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2521268" y="2057400"/>
            <a:ext cx="5245503" cy="7709154"/>
            <a:chOff x="0" y="0"/>
            <a:chExt cx="1381532" cy="203039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81532" cy="2030395"/>
            </a:xfrm>
            <a:custGeom>
              <a:avLst/>
              <a:gdLst/>
              <a:ahLst/>
              <a:cxnLst/>
              <a:rect r="r" b="b" t="t" l="l"/>
              <a:pathLst>
                <a:path h="2030395" w="1381532">
                  <a:moveTo>
                    <a:pt x="75272" y="0"/>
                  </a:moveTo>
                  <a:lnTo>
                    <a:pt x="1306260" y="0"/>
                  </a:lnTo>
                  <a:cubicBezTo>
                    <a:pt x="1326223" y="0"/>
                    <a:pt x="1345369" y="7930"/>
                    <a:pt x="1359485" y="22047"/>
                  </a:cubicBezTo>
                  <a:cubicBezTo>
                    <a:pt x="1373601" y="36163"/>
                    <a:pt x="1381532" y="55308"/>
                    <a:pt x="1381532" y="75272"/>
                  </a:cubicBezTo>
                  <a:lnTo>
                    <a:pt x="1381532" y="1955123"/>
                  </a:lnTo>
                  <a:cubicBezTo>
                    <a:pt x="1381532" y="1996694"/>
                    <a:pt x="1347831" y="2030395"/>
                    <a:pt x="1306260" y="2030395"/>
                  </a:cubicBezTo>
                  <a:lnTo>
                    <a:pt x="75272" y="2030395"/>
                  </a:lnTo>
                  <a:cubicBezTo>
                    <a:pt x="55308" y="2030395"/>
                    <a:pt x="36163" y="2022464"/>
                    <a:pt x="22047" y="2008348"/>
                  </a:cubicBezTo>
                  <a:cubicBezTo>
                    <a:pt x="7930" y="1994232"/>
                    <a:pt x="0" y="1975086"/>
                    <a:pt x="0" y="1955123"/>
                  </a:cubicBezTo>
                  <a:lnTo>
                    <a:pt x="0" y="75272"/>
                  </a:lnTo>
                  <a:cubicBezTo>
                    <a:pt x="0" y="55308"/>
                    <a:pt x="7930" y="36163"/>
                    <a:pt x="22047" y="22047"/>
                  </a:cubicBezTo>
                  <a:cubicBezTo>
                    <a:pt x="36163" y="7930"/>
                    <a:pt x="55308" y="0"/>
                    <a:pt x="75272" y="0"/>
                  </a:cubicBezTo>
                  <a:close/>
                </a:path>
              </a:pathLst>
            </a:custGeom>
            <a:solidFill>
              <a:srgbClr val="E8E7E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66675"/>
              <a:ext cx="1381532" cy="20970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3439378">
            <a:off x="-1405269" y="8658189"/>
            <a:ext cx="2810538" cy="2197330"/>
          </a:xfrm>
          <a:custGeom>
            <a:avLst/>
            <a:gdLst/>
            <a:ahLst/>
            <a:cxnLst/>
            <a:rect r="r" b="b" t="t" l="l"/>
            <a:pathLst>
              <a:path h="2197330" w="2810538">
                <a:moveTo>
                  <a:pt x="0" y="0"/>
                </a:moveTo>
                <a:lnTo>
                  <a:pt x="2810538" y="0"/>
                </a:lnTo>
                <a:lnTo>
                  <a:pt x="2810538" y="2197330"/>
                </a:lnTo>
                <a:lnTo>
                  <a:pt x="0" y="21973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376395" y="7980828"/>
            <a:ext cx="1920032" cy="2057400"/>
          </a:xfrm>
          <a:custGeom>
            <a:avLst/>
            <a:gdLst/>
            <a:ahLst/>
            <a:cxnLst/>
            <a:rect r="r" b="b" t="t" l="l"/>
            <a:pathLst>
              <a:path h="2057400" w="1920032">
                <a:moveTo>
                  <a:pt x="0" y="0"/>
                </a:moveTo>
                <a:lnTo>
                  <a:pt x="1920032" y="0"/>
                </a:lnTo>
                <a:lnTo>
                  <a:pt x="192003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100902" y="2417453"/>
            <a:ext cx="2086158" cy="2219317"/>
          </a:xfrm>
          <a:custGeom>
            <a:avLst/>
            <a:gdLst/>
            <a:ahLst/>
            <a:cxnLst/>
            <a:rect r="r" b="b" t="t" l="l"/>
            <a:pathLst>
              <a:path h="2219317" w="2086158">
                <a:moveTo>
                  <a:pt x="0" y="0"/>
                </a:moveTo>
                <a:lnTo>
                  <a:pt x="2086158" y="0"/>
                </a:lnTo>
                <a:lnTo>
                  <a:pt x="2086158" y="2219317"/>
                </a:lnTo>
                <a:lnTo>
                  <a:pt x="0" y="22193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941280" y="2336879"/>
            <a:ext cx="2405441" cy="2558979"/>
          </a:xfrm>
          <a:custGeom>
            <a:avLst/>
            <a:gdLst/>
            <a:ahLst/>
            <a:cxnLst/>
            <a:rect r="r" b="b" t="t" l="l"/>
            <a:pathLst>
              <a:path h="2558979" w="2405441">
                <a:moveTo>
                  <a:pt x="0" y="0"/>
                </a:moveTo>
                <a:lnTo>
                  <a:pt x="2405440" y="0"/>
                </a:lnTo>
                <a:lnTo>
                  <a:pt x="2405440" y="2558979"/>
                </a:lnTo>
                <a:lnTo>
                  <a:pt x="0" y="25589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3850146" y="2294403"/>
            <a:ext cx="2587747" cy="2643930"/>
          </a:xfrm>
          <a:custGeom>
            <a:avLst/>
            <a:gdLst/>
            <a:ahLst/>
            <a:cxnLst/>
            <a:rect r="r" b="b" t="t" l="l"/>
            <a:pathLst>
              <a:path h="2643930" w="2587747">
                <a:moveTo>
                  <a:pt x="0" y="0"/>
                </a:moveTo>
                <a:lnTo>
                  <a:pt x="2587747" y="0"/>
                </a:lnTo>
                <a:lnTo>
                  <a:pt x="2587747" y="2643930"/>
                </a:lnTo>
                <a:lnTo>
                  <a:pt x="0" y="26439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530754" y="360047"/>
            <a:ext cx="14308211" cy="1047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5271FF"/>
                </a:solidFill>
                <a:latin typeface="Intro Rust"/>
                <a:ea typeface="Intro Rust"/>
                <a:cs typeface="Intro Rust"/>
                <a:sym typeface="Intro Rust"/>
              </a:rPr>
              <a:t>Staying up to date with events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11586" y="5835728"/>
            <a:ext cx="4464790" cy="3698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49"/>
              </a:lnSpc>
            </a:pPr>
            <a:r>
              <a:rPr lang="en-US" sz="2499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Weekly calendar is sent to your student email on Sunday evenings! </a:t>
            </a:r>
          </a:p>
          <a:p>
            <a:pPr algn="ctr">
              <a:lnSpc>
                <a:spcPts val="4249"/>
              </a:lnSpc>
            </a:pPr>
          </a:p>
          <a:p>
            <a:pPr algn="ctr" marL="0" indent="0" lvl="0">
              <a:lnSpc>
                <a:spcPts val="4249"/>
              </a:lnSpc>
            </a:pPr>
            <a:r>
              <a:rPr lang="en-US" b="true" sz="2499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You can also locate activities on the university website calendar!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11586" y="5103495"/>
            <a:ext cx="4464790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99"/>
              </a:lnSpc>
              <a:spcBef>
                <a:spcPct val="0"/>
              </a:spcBef>
            </a:pPr>
            <a:r>
              <a:rPr lang="en-US" b="true" sz="2999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Weekly Sunday Email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911605" y="5835728"/>
            <a:ext cx="4464790" cy="209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49"/>
              </a:lnSpc>
            </a:pPr>
            <a:r>
              <a:rPr lang="en-US" b="true" sz="2499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At the end of the previous month, there will be monthly event calendars you can pick up at the student center!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911605" y="5103495"/>
            <a:ext cx="4464790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99"/>
              </a:lnSpc>
              <a:spcBef>
                <a:spcPct val="0"/>
              </a:spcBef>
            </a:pPr>
            <a:r>
              <a:rPr lang="en-US" b="true" sz="2999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Monthly Event Calendar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911624" y="5835728"/>
            <a:ext cx="4464790" cy="209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49"/>
              </a:lnSpc>
            </a:pPr>
            <a:r>
              <a:rPr lang="en-US" b="true" sz="2499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Lots of clubs/orgs post their upcoming events on instagram and through flyers around campus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909751" y="5103495"/>
            <a:ext cx="4464790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99"/>
              </a:lnSpc>
              <a:spcBef>
                <a:spcPct val="0"/>
              </a:spcBef>
            </a:pPr>
            <a:r>
              <a:rPr lang="en-US" b="true" sz="2999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Flyers and Social Media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6733218"/>
            <a:ext cx="3553782" cy="3553782"/>
          </a:xfrm>
          <a:custGeom>
            <a:avLst/>
            <a:gdLst/>
            <a:ahLst/>
            <a:cxnLst/>
            <a:rect r="r" b="b" t="t" l="l"/>
            <a:pathLst>
              <a:path h="3553782" w="3553782">
                <a:moveTo>
                  <a:pt x="0" y="0"/>
                </a:moveTo>
                <a:lnTo>
                  <a:pt x="3553782" y="0"/>
                </a:lnTo>
                <a:lnTo>
                  <a:pt x="3553782" y="3553782"/>
                </a:lnTo>
                <a:lnTo>
                  <a:pt x="0" y="35537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4173200" y="61722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4114800" y="0"/>
                </a:moveTo>
                <a:lnTo>
                  <a:pt x="0" y="0"/>
                </a:lnTo>
                <a:lnTo>
                  <a:pt x="0" y="4114800"/>
                </a:lnTo>
                <a:lnTo>
                  <a:pt x="4114800" y="411480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524307">
            <a:off x="13355619" y="9229648"/>
            <a:ext cx="3061583" cy="2579383"/>
          </a:xfrm>
          <a:custGeom>
            <a:avLst/>
            <a:gdLst/>
            <a:ahLst/>
            <a:cxnLst/>
            <a:rect r="r" b="b" t="t" l="l"/>
            <a:pathLst>
              <a:path h="2579383" w="3061583">
                <a:moveTo>
                  <a:pt x="0" y="0"/>
                </a:moveTo>
                <a:lnTo>
                  <a:pt x="3061583" y="0"/>
                </a:lnTo>
                <a:lnTo>
                  <a:pt x="3061583" y="2579383"/>
                </a:lnTo>
                <a:lnTo>
                  <a:pt x="0" y="25793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83982" y="2005118"/>
            <a:ext cx="8722728" cy="3697762"/>
            <a:chOff x="0" y="0"/>
            <a:chExt cx="7219950" cy="30607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221220" cy="3061970"/>
            </a:xfrm>
            <a:custGeom>
              <a:avLst/>
              <a:gdLst/>
              <a:ahLst/>
              <a:cxnLst/>
              <a:rect r="r" b="b" t="t" l="l"/>
              <a:pathLst>
                <a:path h="3061970" w="7221220">
                  <a:moveTo>
                    <a:pt x="0" y="438150"/>
                  </a:moveTo>
                  <a:lnTo>
                    <a:pt x="2367280" y="438150"/>
                  </a:lnTo>
                  <a:lnTo>
                    <a:pt x="2367280" y="2622550"/>
                  </a:lnTo>
                  <a:lnTo>
                    <a:pt x="0" y="2622550"/>
                  </a:lnTo>
                  <a:lnTo>
                    <a:pt x="0" y="2646680"/>
                  </a:lnTo>
                  <a:lnTo>
                    <a:pt x="7219950" y="2646680"/>
                  </a:lnTo>
                  <a:lnTo>
                    <a:pt x="7219950" y="2622550"/>
                  </a:lnTo>
                  <a:lnTo>
                    <a:pt x="4852670" y="2622550"/>
                  </a:lnTo>
                  <a:lnTo>
                    <a:pt x="4852670" y="438150"/>
                  </a:lnTo>
                  <a:lnTo>
                    <a:pt x="7219950" y="438150"/>
                  </a:lnTo>
                  <a:lnTo>
                    <a:pt x="7219950" y="414020"/>
                  </a:lnTo>
                  <a:lnTo>
                    <a:pt x="0" y="414020"/>
                  </a:lnTo>
                  <a:lnTo>
                    <a:pt x="0" y="438150"/>
                  </a:lnTo>
                  <a:close/>
                  <a:moveTo>
                    <a:pt x="4828540" y="2622550"/>
                  </a:moveTo>
                  <a:lnTo>
                    <a:pt x="2390140" y="2622550"/>
                  </a:lnTo>
                  <a:lnTo>
                    <a:pt x="2390140" y="438150"/>
                  </a:lnTo>
                  <a:lnTo>
                    <a:pt x="4828540" y="438150"/>
                  </a:lnTo>
                  <a:lnTo>
                    <a:pt x="4828540" y="2622550"/>
                  </a:lnTo>
                  <a:close/>
                  <a:moveTo>
                    <a:pt x="7110730" y="322580"/>
                  </a:moveTo>
                  <a:lnTo>
                    <a:pt x="7110730" y="213360"/>
                  </a:lnTo>
                  <a:lnTo>
                    <a:pt x="7062470" y="213360"/>
                  </a:lnTo>
                  <a:lnTo>
                    <a:pt x="7062470" y="322580"/>
                  </a:lnTo>
                  <a:lnTo>
                    <a:pt x="3731260" y="322580"/>
                  </a:lnTo>
                  <a:lnTo>
                    <a:pt x="3643630" y="234950"/>
                  </a:lnTo>
                  <a:lnTo>
                    <a:pt x="3710940" y="167640"/>
                  </a:lnTo>
                  <a:lnTo>
                    <a:pt x="3745230" y="133350"/>
                  </a:lnTo>
                  <a:lnTo>
                    <a:pt x="3610610" y="0"/>
                  </a:lnTo>
                  <a:lnTo>
                    <a:pt x="3475990" y="134620"/>
                  </a:lnTo>
                  <a:lnTo>
                    <a:pt x="3510280" y="168910"/>
                  </a:lnTo>
                  <a:lnTo>
                    <a:pt x="3577590" y="236220"/>
                  </a:lnTo>
                  <a:lnTo>
                    <a:pt x="3489960" y="323850"/>
                  </a:lnTo>
                  <a:lnTo>
                    <a:pt x="157480" y="323850"/>
                  </a:lnTo>
                  <a:lnTo>
                    <a:pt x="157480" y="214630"/>
                  </a:lnTo>
                  <a:lnTo>
                    <a:pt x="109220" y="214630"/>
                  </a:lnTo>
                  <a:lnTo>
                    <a:pt x="109220" y="323850"/>
                  </a:lnTo>
                  <a:lnTo>
                    <a:pt x="0" y="323850"/>
                  </a:lnTo>
                  <a:lnTo>
                    <a:pt x="0" y="372110"/>
                  </a:lnTo>
                  <a:lnTo>
                    <a:pt x="3509010" y="372110"/>
                  </a:lnTo>
                  <a:lnTo>
                    <a:pt x="3610610" y="270510"/>
                  </a:lnTo>
                  <a:lnTo>
                    <a:pt x="3712210" y="372110"/>
                  </a:lnTo>
                  <a:lnTo>
                    <a:pt x="7221220" y="372110"/>
                  </a:lnTo>
                  <a:lnTo>
                    <a:pt x="7221220" y="323850"/>
                  </a:lnTo>
                  <a:lnTo>
                    <a:pt x="7110730" y="323850"/>
                  </a:lnTo>
                  <a:close/>
                  <a:moveTo>
                    <a:pt x="3542030" y="134620"/>
                  </a:moveTo>
                  <a:lnTo>
                    <a:pt x="3609340" y="67310"/>
                  </a:lnTo>
                  <a:lnTo>
                    <a:pt x="3676650" y="134620"/>
                  </a:lnTo>
                  <a:lnTo>
                    <a:pt x="3609340" y="201930"/>
                  </a:lnTo>
                  <a:lnTo>
                    <a:pt x="3542030" y="134620"/>
                  </a:lnTo>
                  <a:close/>
                  <a:moveTo>
                    <a:pt x="3710940" y="2689860"/>
                  </a:moveTo>
                  <a:lnTo>
                    <a:pt x="3609340" y="2791460"/>
                  </a:lnTo>
                  <a:lnTo>
                    <a:pt x="3507740" y="2689860"/>
                  </a:lnTo>
                  <a:lnTo>
                    <a:pt x="0" y="2689860"/>
                  </a:lnTo>
                  <a:lnTo>
                    <a:pt x="0" y="2738120"/>
                  </a:lnTo>
                  <a:lnTo>
                    <a:pt x="109220" y="2738120"/>
                  </a:lnTo>
                  <a:lnTo>
                    <a:pt x="109220" y="2847340"/>
                  </a:lnTo>
                  <a:lnTo>
                    <a:pt x="157480" y="2847340"/>
                  </a:lnTo>
                  <a:lnTo>
                    <a:pt x="157480" y="2738120"/>
                  </a:lnTo>
                  <a:lnTo>
                    <a:pt x="3489960" y="2738120"/>
                  </a:lnTo>
                  <a:lnTo>
                    <a:pt x="3577590" y="2825750"/>
                  </a:lnTo>
                  <a:lnTo>
                    <a:pt x="3510280" y="2893060"/>
                  </a:lnTo>
                  <a:lnTo>
                    <a:pt x="3475990" y="2927350"/>
                  </a:lnTo>
                  <a:lnTo>
                    <a:pt x="3610610" y="3061970"/>
                  </a:lnTo>
                  <a:lnTo>
                    <a:pt x="3712210" y="2960370"/>
                  </a:lnTo>
                  <a:lnTo>
                    <a:pt x="3746500" y="2926080"/>
                  </a:lnTo>
                  <a:lnTo>
                    <a:pt x="3644900" y="2824480"/>
                  </a:lnTo>
                  <a:lnTo>
                    <a:pt x="3732530" y="2736850"/>
                  </a:lnTo>
                  <a:lnTo>
                    <a:pt x="7063739" y="2736850"/>
                  </a:lnTo>
                  <a:lnTo>
                    <a:pt x="7063739" y="2846070"/>
                  </a:lnTo>
                  <a:lnTo>
                    <a:pt x="7110730" y="2846070"/>
                  </a:lnTo>
                  <a:lnTo>
                    <a:pt x="7110730" y="2736850"/>
                  </a:lnTo>
                  <a:lnTo>
                    <a:pt x="7219949" y="2736850"/>
                  </a:lnTo>
                  <a:lnTo>
                    <a:pt x="7219949" y="2688590"/>
                  </a:lnTo>
                  <a:lnTo>
                    <a:pt x="3710939" y="2689860"/>
                  </a:lnTo>
                  <a:close/>
                  <a:moveTo>
                    <a:pt x="3677920" y="2926080"/>
                  </a:moveTo>
                  <a:lnTo>
                    <a:pt x="3610610" y="2993390"/>
                  </a:lnTo>
                  <a:lnTo>
                    <a:pt x="3543300" y="2926080"/>
                  </a:lnTo>
                  <a:lnTo>
                    <a:pt x="3610610" y="2858770"/>
                  </a:lnTo>
                  <a:lnTo>
                    <a:pt x="3677920" y="2926080"/>
                  </a:lnTo>
                  <a:close/>
                </a:path>
              </a:pathLst>
            </a:custGeom>
            <a:solidFill>
              <a:srgbClr val="002A60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521970"/>
              <a:ext cx="2296160" cy="2016760"/>
            </a:xfrm>
            <a:custGeom>
              <a:avLst/>
              <a:gdLst/>
              <a:ahLst/>
              <a:cxnLst/>
              <a:rect r="r" b="b" t="t" l="l"/>
              <a:pathLst>
                <a:path h="2016760" w="2296160">
                  <a:moveTo>
                    <a:pt x="0" y="0"/>
                  </a:moveTo>
                  <a:lnTo>
                    <a:pt x="2296160" y="0"/>
                  </a:lnTo>
                  <a:lnTo>
                    <a:pt x="2296160" y="2016760"/>
                  </a:lnTo>
                  <a:lnTo>
                    <a:pt x="0" y="2016760"/>
                  </a:lnTo>
                  <a:close/>
                </a:path>
              </a:pathLst>
            </a:custGeom>
            <a:blipFill>
              <a:blip r:embed="rId8"/>
              <a:stretch>
                <a:fillRect l="0" t="-29697" r="0" b="-29697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462530" y="521970"/>
              <a:ext cx="2296160" cy="2016760"/>
            </a:xfrm>
            <a:custGeom>
              <a:avLst/>
              <a:gdLst/>
              <a:ahLst/>
              <a:cxnLst/>
              <a:rect r="r" b="b" t="t" l="l"/>
              <a:pathLst>
                <a:path h="2016760" w="2296160">
                  <a:moveTo>
                    <a:pt x="0" y="0"/>
                  </a:moveTo>
                  <a:lnTo>
                    <a:pt x="2296160" y="0"/>
                  </a:lnTo>
                  <a:lnTo>
                    <a:pt x="2296160" y="2016760"/>
                  </a:lnTo>
                  <a:lnTo>
                    <a:pt x="0" y="2016760"/>
                  </a:lnTo>
                  <a:close/>
                </a:path>
              </a:pathLst>
            </a:custGeom>
            <a:blipFill>
              <a:blip r:embed="rId9"/>
              <a:stretch>
                <a:fillRect l="-20238" t="0" r="-20238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4923790" y="521970"/>
              <a:ext cx="2296160" cy="2016760"/>
            </a:xfrm>
            <a:custGeom>
              <a:avLst/>
              <a:gdLst/>
              <a:ahLst/>
              <a:cxnLst/>
              <a:rect r="r" b="b" t="t" l="l"/>
              <a:pathLst>
                <a:path h="2016760" w="2296160">
                  <a:moveTo>
                    <a:pt x="0" y="0"/>
                  </a:moveTo>
                  <a:lnTo>
                    <a:pt x="2296160" y="0"/>
                  </a:lnTo>
                  <a:lnTo>
                    <a:pt x="2296160" y="2016760"/>
                  </a:lnTo>
                  <a:lnTo>
                    <a:pt x="0" y="2016760"/>
                  </a:lnTo>
                  <a:close/>
                </a:path>
              </a:pathLst>
            </a:custGeom>
            <a:blipFill>
              <a:blip r:embed="rId10"/>
              <a:stretch>
                <a:fillRect l="0" t="-5587" r="-145694" b="-5587"/>
              </a:stretch>
            </a:blip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9370213" y="2005118"/>
            <a:ext cx="8722728" cy="3697762"/>
            <a:chOff x="0" y="0"/>
            <a:chExt cx="7219950" cy="30607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221220" cy="3061970"/>
            </a:xfrm>
            <a:custGeom>
              <a:avLst/>
              <a:gdLst/>
              <a:ahLst/>
              <a:cxnLst/>
              <a:rect r="r" b="b" t="t" l="l"/>
              <a:pathLst>
                <a:path h="3061970" w="7221220">
                  <a:moveTo>
                    <a:pt x="0" y="438150"/>
                  </a:moveTo>
                  <a:lnTo>
                    <a:pt x="2367280" y="438150"/>
                  </a:lnTo>
                  <a:lnTo>
                    <a:pt x="2367280" y="2622550"/>
                  </a:lnTo>
                  <a:lnTo>
                    <a:pt x="0" y="2622550"/>
                  </a:lnTo>
                  <a:lnTo>
                    <a:pt x="0" y="2646680"/>
                  </a:lnTo>
                  <a:lnTo>
                    <a:pt x="7219950" y="2646680"/>
                  </a:lnTo>
                  <a:lnTo>
                    <a:pt x="7219950" y="2622550"/>
                  </a:lnTo>
                  <a:lnTo>
                    <a:pt x="4852670" y="2622550"/>
                  </a:lnTo>
                  <a:lnTo>
                    <a:pt x="4852670" y="438150"/>
                  </a:lnTo>
                  <a:lnTo>
                    <a:pt x="7219950" y="438150"/>
                  </a:lnTo>
                  <a:lnTo>
                    <a:pt x="7219950" y="414020"/>
                  </a:lnTo>
                  <a:lnTo>
                    <a:pt x="0" y="414020"/>
                  </a:lnTo>
                  <a:lnTo>
                    <a:pt x="0" y="438150"/>
                  </a:lnTo>
                  <a:close/>
                  <a:moveTo>
                    <a:pt x="4828540" y="2622550"/>
                  </a:moveTo>
                  <a:lnTo>
                    <a:pt x="2390140" y="2622550"/>
                  </a:lnTo>
                  <a:lnTo>
                    <a:pt x="2390140" y="438150"/>
                  </a:lnTo>
                  <a:lnTo>
                    <a:pt x="4828540" y="438150"/>
                  </a:lnTo>
                  <a:lnTo>
                    <a:pt x="4828540" y="2622550"/>
                  </a:lnTo>
                  <a:close/>
                  <a:moveTo>
                    <a:pt x="7110730" y="322580"/>
                  </a:moveTo>
                  <a:lnTo>
                    <a:pt x="7110730" y="213360"/>
                  </a:lnTo>
                  <a:lnTo>
                    <a:pt x="7062470" y="213360"/>
                  </a:lnTo>
                  <a:lnTo>
                    <a:pt x="7062470" y="322580"/>
                  </a:lnTo>
                  <a:lnTo>
                    <a:pt x="3731260" y="322580"/>
                  </a:lnTo>
                  <a:lnTo>
                    <a:pt x="3643630" y="234950"/>
                  </a:lnTo>
                  <a:lnTo>
                    <a:pt x="3710940" y="167640"/>
                  </a:lnTo>
                  <a:lnTo>
                    <a:pt x="3745230" y="133350"/>
                  </a:lnTo>
                  <a:lnTo>
                    <a:pt x="3610610" y="0"/>
                  </a:lnTo>
                  <a:lnTo>
                    <a:pt x="3475990" y="134620"/>
                  </a:lnTo>
                  <a:lnTo>
                    <a:pt x="3510280" y="168910"/>
                  </a:lnTo>
                  <a:lnTo>
                    <a:pt x="3577590" y="236220"/>
                  </a:lnTo>
                  <a:lnTo>
                    <a:pt x="3489960" y="323850"/>
                  </a:lnTo>
                  <a:lnTo>
                    <a:pt x="157480" y="323850"/>
                  </a:lnTo>
                  <a:lnTo>
                    <a:pt x="157480" y="214630"/>
                  </a:lnTo>
                  <a:lnTo>
                    <a:pt x="109220" y="214630"/>
                  </a:lnTo>
                  <a:lnTo>
                    <a:pt x="109220" y="323850"/>
                  </a:lnTo>
                  <a:lnTo>
                    <a:pt x="0" y="323850"/>
                  </a:lnTo>
                  <a:lnTo>
                    <a:pt x="0" y="372110"/>
                  </a:lnTo>
                  <a:lnTo>
                    <a:pt x="3509010" y="372110"/>
                  </a:lnTo>
                  <a:lnTo>
                    <a:pt x="3610610" y="270510"/>
                  </a:lnTo>
                  <a:lnTo>
                    <a:pt x="3712210" y="372110"/>
                  </a:lnTo>
                  <a:lnTo>
                    <a:pt x="7221220" y="372110"/>
                  </a:lnTo>
                  <a:lnTo>
                    <a:pt x="7221220" y="323850"/>
                  </a:lnTo>
                  <a:lnTo>
                    <a:pt x="7110730" y="323850"/>
                  </a:lnTo>
                  <a:close/>
                  <a:moveTo>
                    <a:pt x="3542030" y="134620"/>
                  </a:moveTo>
                  <a:lnTo>
                    <a:pt x="3609340" y="67310"/>
                  </a:lnTo>
                  <a:lnTo>
                    <a:pt x="3676650" y="134620"/>
                  </a:lnTo>
                  <a:lnTo>
                    <a:pt x="3609340" y="201930"/>
                  </a:lnTo>
                  <a:lnTo>
                    <a:pt x="3542030" y="134620"/>
                  </a:lnTo>
                  <a:close/>
                  <a:moveTo>
                    <a:pt x="3710940" y="2689860"/>
                  </a:moveTo>
                  <a:lnTo>
                    <a:pt x="3609340" y="2791460"/>
                  </a:lnTo>
                  <a:lnTo>
                    <a:pt x="3507740" y="2689860"/>
                  </a:lnTo>
                  <a:lnTo>
                    <a:pt x="0" y="2689860"/>
                  </a:lnTo>
                  <a:lnTo>
                    <a:pt x="0" y="2738120"/>
                  </a:lnTo>
                  <a:lnTo>
                    <a:pt x="109220" y="2738120"/>
                  </a:lnTo>
                  <a:lnTo>
                    <a:pt x="109220" y="2847340"/>
                  </a:lnTo>
                  <a:lnTo>
                    <a:pt x="157480" y="2847340"/>
                  </a:lnTo>
                  <a:lnTo>
                    <a:pt x="157480" y="2738120"/>
                  </a:lnTo>
                  <a:lnTo>
                    <a:pt x="3489960" y="2738120"/>
                  </a:lnTo>
                  <a:lnTo>
                    <a:pt x="3577590" y="2825750"/>
                  </a:lnTo>
                  <a:lnTo>
                    <a:pt x="3510280" y="2893060"/>
                  </a:lnTo>
                  <a:lnTo>
                    <a:pt x="3475990" y="2927350"/>
                  </a:lnTo>
                  <a:lnTo>
                    <a:pt x="3610610" y="3061970"/>
                  </a:lnTo>
                  <a:lnTo>
                    <a:pt x="3712210" y="2960370"/>
                  </a:lnTo>
                  <a:lnTo>
                    <a:pt x="3746500" y="2926080"/>
                  </a:lnTo>
                  <a:lnTo>
                    <a:pt x="3644900" y="2824480"/>
                  </a:lnTo>
                  <a:lnTo>
                    <a:pt x="3732530" y="2736850"/>
                  </a:lnTo>
                  <a:lnTo>
                    <a:pt x="7063739" y="2736850"/>
                  </a:lnTo>
                  <a:lnTo>
                    <a:pt x="7063739" y="2846070"/>
                  </a:lnTo>
                  <a:lnTo>
                    <a:pt x="7110730" y="2846070"/>
                  </a:lnTo>
                  <a:lnTo>
                    <a:pt x="7110730" y="2736850"/>
                  </a:lnTo>
                  <a:lnTo>
                    <a:pt x="7219949" y="2736850"/>
                  </a:lnTo>
                  <a:lnTo>
                    <a:pt x="7219949" y="2688590"/>
                  </a:lnTo>
                  <a:lnTo>
                    <a:pt x="3710939" y="2689860"/>
                  </a:lnTo>
                  <a:close/>
                  <a:moveTo>
                    <a:pt x="3677920" y="2926080"/>
                  </a:moveTo>
                  <a:lnTo>
                    <a:pt x="3610610" y="2993390"/>
                  </a:lnTo>
                  <a:lnTo>
                    <a:pt x="3543300" y="2926080"/>
                  </a:lnTo>
                  <a:lnTo>
                    <a:pt x="3610610" y="2858770"/>
                  </a:lnTo>
                  <a:lnTo>
                    <a:pt x="3677920" y="2926080"/>
                  </a:lnTo>
                  <a:close/>
                </a:path>
              </a:pathLst>
            </a:custGeom>
            <a:solidFill>
              <a:srgbClr val="002A60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521970"/>
              <a:ext cx="2296160" cy="2016760"/>
            </a:xfrm>
            <a:custGeom>
              <a:avLst/>
              <a:gdLst/>
              <a:ahLst/>
              <a:cxnLst/>
              <a:rect r="r" b="b" t="t" l="l"/>
              <a:pathLst>
                <a:path h="2016760" w="2296160">
                  <a:moveTo>
                    <a:pt x="0" y="0"/>
                  </a:moveTo>
                  <a:lnTo>
                    <a:pt x="2296160" y="0"/>
                  </a:lnTo>
                  <a:lnTo>
                    <a:pt x="2296160" y="2016760"/>
                  </a:lnTo>
                  <a:lnTo>
                    <a:pt x="0" y="2016760"/>
                  </a:lnTo>
                  <a:close/>
                </a:path>
              </a:pathLst>
            </a:custGeom>
            <a:blipFill>
              <a:blip r:embed="rId11"/>
              <a:stretch>
                <a:fillRect l="-5877" t="0" r="-5877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462530" y="521970"/>
              <a:ext cx="2296160" cy="2016760"/>
            </a:xfrm>
            <a:custGeom>
              <a:avLst/>
              <a:gdLst/>
              <a:ahLst/>
              <a:cxnLst/>
              <a:rect r="r" b="b" t="t" l="l"/>
              <a:pathLst>
                <a:path h="2016760" w="2296160">
                  <a:moveTo>
                    <a:pt x="0" y="0"/>
                  </a:moveTo>
                  <a:lnTo>
                    <a:pt x="2296160" y="0"/>
                  </a:lnTo>
                  <a:lnTo>
                    <a:pt x="2296160" y="2016760"/>
                  </a:lnTo>
                  <a:lnTo>
                    <a:pt x="0" y="2016760"/>
                  </a:lnTo>
                  <a:close/>
                </a:path>
              </a:pathLst>
            </a:custGeom>
            <a:blipFill>
              <a:blip r:embed="rId12"/>
              <a:stretch>
                <a:fillRect l="0" t="-7179" r="0" b="-7179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4923790" y="521970"/>
              <a:ext cx="2296160" cy="2016760"/>
            </a:xfrm>
            <a:custGeom>
              <a:avLst/>
              <a:gdLst/>
              <a:ahLst/>
              <a:cxnLst/>
              <a:rect r="r" b="b" t="t" l="l"/>
              <a:pathLst>
                <a:path h="2016760" w="2296160">
                  <a:moveTo>
                    <a:pt x="0" y="0"/>
                  </a:moveTo>
                  <a:lnTo>
                    <a:pt x="2296160" y="0"/>
                  </a:lnTo>
                  <a:lnTo>
                    <a:pt x="2296160" y="2016760"/>
                  </a:lnTo>
                  <a:lnTo>
                    <a:pt x="0" y="2016760"/>
                  </a:lnTo>
                  <a:close/>
                </a:path>
              </a:pathLst>
            </a:custGeom>
            <a:blipFill>
              <a:blip r:embed="rId13"/>
              <a:stretch>
                <a:fillRect l="-23041" t="0" r="-23041" b="0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880568" y="6515247"/>
            <a:ext cx="5259681" cy="3497688"/>
          </a:xfrm>
          <a:custGeom>
            <a:avLst/>
            <a:gdLst/>
            <a:ahLst/>
            <a:cxnLst/>
            <a:rect r="r" b="b" t="t" l="l"/>
            <a:pathLst>
              <a:path h="3497688" w="5259681">
                <a:moveTo>
                  <a:pt x="0" y="0"/>
                </a:moveTo>
                <a:lnTo>
                  <a:pt x="5259681" y="0"/>
                </a:lnTo>
                <a:lnTo>
                  <a:pt x="5259681" y="3497688"/>
                </a:lnTo>
                <a:lnTo>
                  <a:pt x="0" y="349768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760732" y="537578"/>
            <a:ext cx="16766537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5271FF"/>
                </a:solidFill>
                <a:latin typeface="Intro Rust"/>
                <a:ea typeface="Intro Rust"/>
                <a:cs typeface="Intro Rust"/>
                <a:sym typeface="Intro Rust"/>
              </a:rPr>
              <a:t>Major organizations!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880360" y="5568949"/>
            <a:ext cx="10527280" cy="4179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799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Left to Right:</a:t>
            </a:r>
          </a:p>
          <a:p>
            <a:pPr algn="ctr">
              <a:lnSpc>
                <a:spcPts val="4199"/>
              </a:lnSpc>
            </a:pPr>
          </a:p>
          <a:p>
            <a:pPr algn="ctr">
              <a:lnSpc>
                <a:spcPts val="4199"/>
              </a:lnSpc>
            </a:pPr>
            <a:r>
              <a:rPr lang="en-US" sz="2799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Florham Programming Committee (FPC)</a:t>
            </a:r>
          </a:p>
          <a:p>
            <a:pPr algn="ctr">
              <a:lnSpc>
                <a:spcPts val="4199"/>
              </a:lnSpc>
            </a:pPr>
            <a:r>
              <a:rPr lang="en-US" sz="2799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Greek Senate</a:t>
            </a:r>
          </a:p>
          <a:p>
            <a:pPr algn="ctr">
              <a:lnSpc>
                <a:spcPts val="4199"/>
              </a:lnSpc>
            </a:pPr>
            <a:r>
              <a:rPr lang="en-US" sz="2799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Student Government Association (SGA)</a:t>
            </a:r>
          </a:p>
          <a:p>
            <a:pPr algn="ctr">
              <a:lnSpc>
                <a:spcPts val="4199"/>
              </a:lnSpc>
            </a:pPr>
            <a:r>
              <a:rPr lang="en-US" sz="2799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Commuter Student Association (CSA)</a:t>
            </a:r>
          </a:p>
          <a:p>
            <a:pPr algn="ctr">
              <a:lnSpc>
                <a:spcPts val="4199"/>
              </a:lnSpc>
            </a:pPr>
            <a:r>
              <a:rPr lang="en-US" sz="2799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Student Atheletic Advisory Committee (SAAC)</a:t>
            </a:r>
          </a:p>
          <a:p>
            <a:pPr algn="ctr" marL="0" indent="0" lvl="0">
              <a:lnSpc>
                <a:spcPts val="4199"/>
              </a:lnSpc>
            </a:pPr>
            <a:r>
              <a:rPr lang="en-US" b="true" sz="2799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Progress Pride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3320713" y="5319713"/>
            <a:ext cx="4967287" cy="4967287"/>
          </a:xfrm>
          <a:custGeom>
            <a:avLst/>
            <a:gdLst/>
            <a:ahLst/>
            <a:cxnLst/>
            <a:rect r="r" b="b" t="t" l="l"/>
            <a:pathLst>
              <a:path h="4967287" w="4967287">
                <a:moveTo>
                  <a:pt x="4967287" y="0"/>
                </a:moveTo>
                <a:lnTo>
                  <a:pt x="0" y="0"/>
                </a:lnTo>
                <a:lnTo>
                  <a:pt x="0" y="4967287"/>
                </a:lnTo>
                <a:lnTo>
                  <a:pt x="4967287" y="4967287"/>
                </a:lnTo>
                <a:lnTo>
                  <a:pt x="496728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433053" cy="4433053"/>
          </a:xfrm>
          <a:custGeom>
            <a:avLst/>
            <a:gdLst/>
            <a:ahLst/>
            <a:cxnLst/>
            <a:rect r="r" b="b" t="t" l="l"/>
            <a:pathLst>
              <a:path h="4433053" w="4433053">
                <a:moveTo>
                  <a:pt x="0" y="0"/>
                </a:moveTo>
                <a:lnTo>
                  <a:pt x="4433053" y="0"/>
                </a:lnTo>
                <a:lnTo>
                  <a:pt x="4433053" y="4433053"/>
                </a:lnTo>
                <a:lnTo>
                  <a:pt x="0" y="443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861356" y="-1188103"/>
            <a:ext cx="1878701" cy="1582806"/>
          </a:xfrm>
          <a:custGeom>
            <a:avLst/>
            <a:gdLst/>
            <a:ahLst/>
            <a:cxnLst/>
            <a:rect r="r" b="b" t="t" l="l"/>
            <a:pathLst>
              <a:path h="1582806" w="1878701">
                <a:moveTo>
                  <a:pt x="0" y="0"/>
                </a:moveTo>
                <a:lnTo>
                  <a:pt x="1878702" y="0"/>
                </a:lnTo>
                <a:lnTo>
                  <a:pt x="1878702" y="1582806"/>
                </a:lnTo>
                <a:lnTo>
                  <a:pt x="0" y="15828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2216526"/>
            <a:ext cx="9179619" cy="7217475"/>
          </a:xfrm>
          <a:custGeom>
            <a:avLst/>
            <a:gdLst/>
            <a:ahLst/>
            <a:cxnLst/>
            <a:rect r="r" b="b" t="t" l="l"/>
            <a:pathLst>
              <a:path h="7217475" w="9179619">
                <a:moveTo>
                  <a:pt x="0" y="0"/>
                </a:moveTo>
                <a:lnTo>
                  <a:pt x="9179619" y="0"/>
                </a:lnTo>
                <a:lnTo>
                  <a:pt x="9179619" y="7217475"/>
                </a:lnTo>
                <a:lnTo>
                  <a:pt x="0" y="72174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144000" y="2216526"/>
            <a:ext cx="9450049" cy="7217475"/>
          </a:xfrm>
          <a:custGeom>
            <a:avLst/>
            <a:gdLst/>
            <a:ahLst/>
            <a:cxnLst/>
            <a:rect r="r" b="b" t="t" l="l"/>
            <a:pathLst>
              <a:path h="7217475" w="9450049">
                <a:moveTo>
                  <a:pt x="0" y="0"/>
                </a:moveTo>
                <a:lnTo>
                  <a:pt x="9450049" y="0"/>
                </a:lnTo>
                <a:lnTo>
                  <a:pt x="9450049" y="7217475"/>
                </a:lnTo>
                <a:lnTo>
                  <a:pt x="0" y="721747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792741" y="537578"/>
            <a:ext cx="14702519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5271FF"/>
                </a:solidFill>
                <a:latin typeface="Intro Rust"/>
                <a:ea typeface="Intro Rust"/>
                <a:cs typeface="Intro Rust"/>
                <a:sym typeface="Intro Rust"/>
              </a:rPr>
              <a:t>Stay Connected on socials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2975193" y="6185033"/>
            <a:ext cx="4967287" cy="4967287"/>
          </a:xfrm>
          <a:custGeom>
            <a:avLst/>
            <a:gdLst/>
            <a:ahLst/>
            <a:cxnLst/>
            <a:rect r="r" b="b" t="t" l="l"/>
            <a:pathLst>
              <a:path h="4967287" w="4967287">
                <a:moveTo>
                  <a:pt x="4967287" y="0"/>
                </a:moveTo>
                <a:lnTo>
                  <a:pt x="0" y="0"/>
                </a:lnTo>
                <a:lnTo>
                  <a:pt x="0" y="4967287"/>
                </a:lnTo>
                <a:lnTo>
                  <a:pt x="4967287" y="4967287"/>
                </a:lnTo>
                <a:lnTo>
                  <a:pt x="496728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806822" y="5042401"/>
            <a:ext cx="3613645" cy="4856187"/>
            <a:chOff x="0" y="0"/>
            <a:chExt cx="3663950" cy="492379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31750" y="31750"/>
              <a:ext cx="3600450" cy="4859020"/>
            </a:xfrm>
            <a:custGeom>
              <a:avLst/>
              <a:gdLst/>
              <a:ahLst/>
              <a:cxnLst/>
              <a:rect r="r" b="b" t="t" l="l"/>
              <a:pathLst>
                <a:path h="4859020" w="360045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4"/>
              <a:stretch>
                <a:fillRect l="-608" t="0" r="-608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663950" cy="4923790"/>
            </a:xfrm>
            <a:custGeom>
              <a:avLst/>
              <a:gdLst/>
              <a:ahLst/>
              <a:cxnLst/>
              <a:rect r="r" b="b" t="t" l="l"/>
              <a:pathLst>
                <a:path h="4923790" w="366395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5997221" y="395396"/>
            <a:ext cx="8313063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200"/>
              </a:lnSpc>
            </a:pPr>
            <a:r>
              <a:rPr lang="en-US" sz="6000">
                <a:solidFill>
                  <a:srgbClr val="5271FF"/>
                </a:solidFill>
                <a:latin typeface="Intro Rust"/>
                <a:ea typeface="Intro Rust"/>
                <a:cs typeface="Intro Rust"/>
                <a:sym typeface="Intro Rust"/>
              </a:rPr>
              <a:t>Office Info!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768890" y="1484236"/>
            <a:ext cx="11940750" cy="824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10"/>
              </a:lnSpc>
            </a:pPr>
            <a:r>
              <a:rPr lang="en-US" sz="33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Office Location: 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First Floor of the Student Center </a:t>
            </a:r>
          </a:p>
          <a:p>
            <a:pPr algn="l">
              <a:lnSpc>
                <a:spcPts val="5610"/>
              </a:lnSpc>
            </a:pPr>
          </a:p>
          <a:p>
            <a:pPr algn="l">
              <a:lnSpc>
                <a:spcPts val="5610"/>
              </a:lnSpc>
            </a:pPr>
            <a:r>
              <a:rPr lang="en-US" sz="33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Office Hours: 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9-5pm</a:t>
            </a:r>
          </a:p>
          <a:p>
            <a:pPr algn="l">
              <a:lnSpc>
                <a:spcPts val="4250"/>
              </a:lnSpc>
            </a:pPr>
          </a:p>
          <a:p>
            <a:pPr algn="l">
              <a:lnSpc>
                <a:spcPts val="5610"/>
              </a:lnSpc>
            </a:pPr>
            <a:r>
              <a:rPr lang="en-US" sz="33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NOTE: </a:t>
            </a:r>
          </a:p>
          <a:p>
            <a:pPr algn="l" marL="0" indent="0" lvl="0">
              <a:lnSpc>
                <a:spcPts val="5610"/>
              </a:lnSpc>
            </a:pP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If we do not have a club that interest you, let’s talk and create one! For further questions here contact Assistant Dean of Student Sarah B. Azavedo (azavedo@fdu.edu)</a:t>
            </a:r>
          </a:p>
          <a:p>
            <a:pPr algn="l" marL="0" indent="0" lvl="0">
              <a:lnSpc>
                <a:spcPts val="5610"/>
              </a:lnSpc>
            </a:pPr>
          </a:p>
          <a:p>
            <a:pPr algn="l" marL="0" indent="0" lvl="0">
              <a:lnSpc>
                <a:spcPts val="5610"/>
              </a:lnSpc>
            </a:pPr>
            <a:r>
              <a:rPr lang="en-US" b="true" sz="3300" strike="noStrike" u="non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Intramurals/Sports Teams? </a:t>
            </a:r>
          </a:p>
          <a:p>
            <a:pPr algn="l" marL="0" indent="0" lvl="0">
              <a:lnSpc>
                <a:spcPts val="5610"/>
              </a:lnSpc>
            </a:pPr>
            <a:r>
              <a:rPr lang="en-US" sz="3300" strike="noStrike" u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Contact Assistant Dean of Students Sarah B. Azavedo (azavedo@fdu.edu)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0" y="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0" y="1328846"/>
            <a:ext cx="3613645" cy="4856187"/>
            <a:chOff x="0" y="0"/>
            <a:chExt cx="3663950" cy="492379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31750" y="31750"/>
              <a:ext cx="3600450" cy="4859020"/>
            </a:xfrm>
            <a:custGeom>
              <a:avLst/>
              <a:gdLst/>
              <a:ahLst/>
              <a:cxnLst/>
              <a:rect r="r" b="b" t="t" l="l"/>
              <a:pathLst>
                <a:path h="4859020" w="360045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7"/>
              <a:stretch>
                <a:fillRect l="0" t="-8163" r="0" b="-8163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663950" cy="4923790"/>
            </a:xfrm>
            <a:custGeom>
              <a:avLst/>
              <a:gdLst/>
              <a:ahLst/>
              <a:cxnLst/>
              <a:rect r="r" b="b" t="t" l="l"/>
              <a:pathLst>
                <a:path h="4923790" w="366395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797841">
            <a:off x="15461021" y="-1394437"/>
            <a:ext cx="4884036" cy="4114800"/>
          </a:xfrm>
          <a:custGeom>
            <a:avLst/>
            <a:gdLst/>
            <a:ahLst/>
            <a:cxnLst/>
            <a:rect r="r" b="b" t="t" l="l"/>
            <a:pathLst>
              <a:path h="4114800" w="4884036">
                <a:moveTo>
                  <a:pt x="0" y="0"/>
                </a:moveTo>
                <a:lnTo>
                  <a:pt x="4884036" y="0"/>
                </a:lnTo>
                <a:lnTo>
                  <a:pt x="48840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688757" y="8791575"/>
            <a:ext cx="4183037" cy="2601088"/>
          </a:xfrm>
          <a:custGeom>
            <a:avLst/>
            <a:gdLst/>
            <a:ahLst/>
            <a:cxnLst/>
            <a:rect r="r" b="b" t="t" l="l"/>
            <a:pathLst>
              <a:path h="2601088" w="4183037">
                <a:moveTo>
                  <a:pt x="0" y="0"/>
                </a:moveTo>
                <a:lnTo>
                  <a:pt x="4183036" y="0"/>
                </a:lnTo>
                <a:lnTo>
                  <a:pt x="4183036" y="2601088"/>
                </a:lnTo>
                <a:lnTo>
                  <a:pt x="0" y="26010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559432" y="7292956"/>
            <a:ext cx="1588132" cy="1498619"/>
          </a:xfrm>
          <a:custGeom>
            <a:avLst/>
            <a:gdLst/>
            <a:ahLst/>
            <a:cxnLst/>
            <a:rect r="r" b="b" t="t" l="l"/>
            <a:pathLst>
              <a:path h="1498619" w="1588132">
                <a:moveTo>
                  <a:pt x="0" y="0"/>
                </a:moveTo>
                <a:lnTo>
                  <a:pt x="1588132" y="0"/>
                </a:lnTo>
                <a:lnTo>
                  <a:pt x="1588132" y="1498619"/>
                </a:lnTo>
                <a:lnTo>
                  <a:pt x="0" y="14986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471006" y="4688912"/>
            <a:ext cx="15345988" cy="1649940"/>
            <a:chOff x="0" y="0"/>
            <a:chExt cx="20461318" cy="219992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475812" cy="2199921"/>
            </a:xfrm>
            <a:custGeom>
              <a:avLst/>
              <a:gdLst/>
              <a:ahLst/>
              <a:cxnLst/>
              <a:rect r="r" b="b" t="t" l="l"/>
              <a:pathLst>
                <a:path h="2199921" w="10475812">
                  <a:moveTo>
                    <a:pt x="0" y="0"/>
                  </a:moveTo>
                  <a:lnTo>
                    <a:pt x="10475812" y="0"/>
                  </a:lnTo>
                  <a:lnTo>
                    <a:pt x="10475812" y="2199921"/>
                  </a:lnTo>
                  <a:lnTo>
                    <a:pt x="0" y="2199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9985506" y="0"/>
              <a:ext cx="10475812" cy="2199921"/>
            </a:xfrm>
            <a:custGeom>
              <a:avLst/>
              <a:gdLst/>
              <a:ahLst/>
              <a:cxnLst/>
              <a:rect r="r" b="b" t="t" l="l"/>
              <a:pathLst>
                <a:path h="2199921" w="10475812">
                  <a:moveTo>
                    <a:pt x="0" y="0"/>
                  </a:moveTo>
                  <a:lnTo>
                    <a:pt x="10475812" y="0"/>
                  </a:lnTo>
                  <a:lnTo>
                    <a:pt x="10475812" y="2199921"/>
                  </a:lnTo>
                  <a:lnTo>
                    <a:pt x="0" y="2199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469881" y="2776909"/>
            <a:ext cx="1001125" cy="1049672"/>
          </a:xfrm>
          <a:custGeom>
            <a:avLst/>
            <a:gdLst/>
            <a:ahLst/>
            <a:cxnLst/>
            <a:rect r="r" b="b" t="t" l="l"/>
            <a:pathLst>
              <a:path h="1049672" w="1001125">
                <a:moveTo>
                  <a:pt x="0" y="0"/>
                </a:moveTo>
                <a:lnTo>
                  <a:pt x="1001125" y="0"/>
                </a:lnTo>
                <a:lnTo>
                  <a:pt x="1001125" y="1049673"/>
                </a:lnTo>
                <a:lnTo>
                  <a:pt x="0" y="104967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834391">
            <a:off x="4998022" y="2441792"/>
            <a:ext cx="1119624" cy="726356"/>
          </a:xfrm>
          <a:custGeom>
            <a:avLst/>
            <a:gdLst/>
            <a:ahLst/>
            <a:cxnLst/>
            <a:rect r="r" b="b" t="t" l="l"/>
            <a:pathLst>
              <a:path h="726356" w="1119624">
                <a:moveTo>
                  <a:pt x="0" y="0"/>
                </a:moveTo>
                <a:lnTo>
                  <a:pt x="1119624" y="0"/>
                </a:lnTo>
                <a:lnTo>
                  <a:pt x="1119624" y="726357"/>
                </a:lnTo>
                <a:lnTo>
                  <a:pt x="0" y="7263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1340365">
            <a:off x="10487060" y="7684649"/>
            <a:ext cx="1182149" cy="2267912"/>
          </a:xfrm>
          <a:custGeom>
            <a:avLst/>
            <a:gdLst/>
            <a:ahLst/>
            <a:cxnLst/>
            <a:rect r="r" b="b" t="t" l="l"/>
            <a:pathLst>
              <a:path h="2267912" w="1182149">
                <a:moveTo>
                  <a:pt x="0" y="0"/>
                </a:moveTo>
                <a:lnTo>
                  <a:pt x="1182149" y="0"/>
                </a:lnTo>
                <a:lnTo>
                  <a:pt x="1182149" y="2267912"/>
                </a:lnTo>
                <a:lnTo>
                  <a:pt x="0" y="22679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013341" y="1234313"/>
            <a:ext cx="945501" cy="1939489"/>
          </a:xfrm>
          <a:custGeom>
            <a:avLst/>
            <a:gdLst/>
            <a:ahLst/>
            <a:cxnLst/>
            <a:rect r="r" b="b" t="t" l="l"/>
            <a:pathLst>
              <a:path h="1939489" w="945501">
                <a:moveTo>
                  <a:pt x="0" y="0"/>
                </a:moveTo>
                <a:lnTo>
                  <a:pt x="945501" y="0"/>
                </a:lnTo>
                <a:lnTo>
                  <a:pt x="945501" y="1939489"/>
                </a:lnTo>
                <a:lnTo>
                  <a:pt x="0" y="193948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035410" y="8517553"/>
            <a:ext cx="1189137" cy="1190625"/>
          </a:xfrm>
          <a:custGeom>
            <a:avLst/>
            <a:gdLst/>
            <a:ahLst/>
            <a:cxnLst/>
            <a:rect r="r" b="b" t="t" l="l"/>
            <a:pathLst>
              <a:path h="1190625" w="1189137">
                <a:moveTo>
                  <a:pt x="0" y="0"/>
                </a:moveTo>
                <a:lnTo>
                  <a:pt x="1189137" y="0"/>
                </a:lnTo>
                <a:lnTo>
                  <a:pt x="1189137" y="1190626"/>
                </a:lnTo>
                <a:lnTo>
                  <a:pt x="0" y="119062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402761" y="438150"/>
            <a:ext cx="14083331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5271FF"/>
                </a:solidFill>
                <a:latin typeface="Intro Rust"/>
                <a:ea typeface="Intro Rust"/>
                <a:cs typeface="Intro Rust"/>
                <a:sym typeface="Intro Rust"/>
              </a:rPr>
              <a:t>Important Upcoming Dates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4876" y="4114800"/>
            <a:ext cx="2812259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true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August 21</a:t>
            </a:r>
            <a:r>
              <a:rPr lang="en-US" sz="2599" b="true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st</a:t>
            </a:r>
            <a:r>
              <a:rPr lang="en-US" sz="2599" b="true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</a:p>
          <a:p>
            <a:pPr algn="ctr" marL="0" indent="0" lvl="0">
              <a:lnSpc>
                <a:spcPts val="3639"/>
              </a:lnSpc>
              <a:spcBef>
                <a:spcPct val="0"/>
              </a:spcBef>
            </a:pPr>
            <a:r>
              <a:rPr lang="en-US" b="true" sz="2599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Ian’s Luau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801632" y="6602776"/>
            <a:ext cx="2812259" cy="1362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true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August 24</a:t>
            </a:r>
            <a:r>
              <a:rPr lang="en-US" sz="2599" b="true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th</a:t>
            </a:r>
            <a:r>
              <a:rPr lang="en-US" sz="2599" b="true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</a:p>
          <a:p>
            <a:pPr algn="ctr" marL="0" indent="0" lvl="0">
              <a:lnSpc>
                <a:spcPts val="3639"/>
              </a:lnSpc>
              <a:spcBef>
                <a:spcPct val="0"/>
              </a:spcBef>
            </a:pPr>
            <a:r>
              <a:rPr lang="en-US" b="true" sz="2599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Campus Comeback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780501" y="3116652"/>
            <a:ext cx="3666781" cy="1362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true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August 26</a:t>
            </a:r>
            <a:r>
              <a:rPr lang="en-US" sz="2599" b="true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th</a:t>
            </a:r>
            <a:r>
              <a:rPr lang="en-US" sz="2599" b="true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</a:p>
          <a:p>
            <a:pPr algn="ctr" marL="0" indent="0" lvl="0">
              <a:lnSpc>
                <a:spcPts val="3639"/>
              </a:lnSpc>
              <a:spcBef>
                <a:spcPct val="0"/>
              </a:spcBef>
            </a:pPr>
            <a:r>
              <a:rPr lang="en-US" b="true" sz="2599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Interfaith Mixer &amp;</a:t>
            </a:r>
          </a:p>
          <a:p>
            <a:pPr algn="ctr" marL="0" indent="0" lvl="0">
              <a:lnSpc>
                <a:spcPts val="3639"/>
              </a:lnSpc>
              <a:spcBef>
                <a:spcPct val="0"/>
              </a:spcBef>
            </a:pPr>
            <a:r>
              <a:rPr lang="en-US" b="true" sz="2599" strike="noStrike" u="none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FPC’s Wild West Party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818418" y="6488093"/>
            <a:ext cx="2812259" cy="1819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true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August 28</a:t>
            </a:r>
            <a:r>
              <a:rPr lang="en-US" sz="2599" b="true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th</a:t>
            </a:r>
            <a:r>
              <a:rPr lang="en-US" sz="2599" b="true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</a:p>
          <a:p>
            <a:pPr algn="ctr">
              <a:lnSpc>
                <a:spcPts val="3639"/>
              </a:lnSpc>
            </a:pPr>
            <a:r>
              <a:rPr lang="en-US" sz="2599" b="true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Commuter Student Breakfast</a:t>
            </a:r>
          </a:p>
          <a:p>
            <a:pPr algn="ctr" marL="0" indent="0" lvl="0">
              <a:lnSpc>
                <a:spcPts val="3639"/>
              </a:lnSpc>
              <a:spcBef>
                <a:spcPct val="0"/>
              </a:spcBef>
            </a:pPr>
            <a:r>
              <a:rPr lang="en-US" b="true" sz="2599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&amp; Meet the Greeks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331741" y="3266439"/>
            <a:ext cx="2812259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true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September 3</a:t>
            </a:r>
            <a:r>
              <a:rPr lang="en-US" sz="2599" b="true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rd</a:t>
            </a:r>
            <a:r>
              <a:rPr lang="en-US" sz="2599" b="true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</a:p>
          <a:p>
            <a:pPr algn="ctr" marL="0" indent="0" lvl="0">
              <a:lnSpc>
                <a:spcPts val="3639"/>
              </a:lnSpc>
              <a:spcBef>
                <a:spcPct val="0"/>
              </a:spcBef>
            </a:pPr>
            <a:r>
              <a:rPr lang="en-US" b="true" sz="2599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Club Fair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467518" y="6488093"/>
            <a:ext cx="2393619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true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September 26</a:t>
            </a:r>
            <a:r>
              <a:rPr lang="en-US" sz="2599" b="true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th</a:t>
            </a:r>
            <a:r>
              <a:rPr lang="en-US" sz="2599" b="true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</a:p>
          <a:p>
            <a:pPr algn="ctr" marL="0" indent="0" lvl="0">
              <a:lnSpc>
                <a:spcPts val="3639"/>
              </a:lnSpc>
              <a:spcBef>
                <a:spcPct val="0"/>
              </a:spcBef>
            </a:pPr>
            <a:r>
              <a:rPr lang="en-US" b="true" sz="2599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Pep Rally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859048" y="3173802"/>
            <a:ext cx="2393619" cy="1362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true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September 27</a:t>
            </a:r>
            <a:r>
              <a:rPr lang="en-US" sz="2599" b="true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th</a:t>
            </a:r>
            <a:r>
              <a:rPr lang="en-US" sz="2599" b="true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  </a:t>
            </a:r>
          </a:p>
          <a:p>
            <a:pPr algn="ctr" marL="0" indent="0" lvl="0">
              <a:lnSpc>
                <a:spcPts val="3639"/>
              </a:lnSpc>
              <a:spcBef>
                <a:spcPct val="0"/>
              </a:spcBef>
            </a:pPr>
            <a:r>
              <a:rPr lang="en-US" b="true" sz="2599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Homecoming + Family Day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243589" y="6488093"/>
            <a:ext cx="2911997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true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October 13</a:t>
            </a:r>
            <a:r>
              <a:rPr lang="en-US" sz="2599" b="true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th</a:t>
            </a:r>
            <a:r>
              <a:rPr lang="en-US" sz="2599" b="true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 &amp; 14</a:t>
            </a:r>
            <a:r>
              <a:rPr lang="en-US" sz="2599" b="true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th</a:t>
            </a:r>
            <a:r>
              <a:rPr lang="en-US" sz="2599" b="true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</a:p>
          <a:p>
            <a:pPr algn="ctr" marL="0" indent="0" lvl="0">
              <a:lnSpc>
                <a:spcPts val="3639"/>
              </a:lnSpc>
              <a:spcBef>
                <a:spcPct val="0"/>
              </a:spcBef>
            </a:pPr>
            <a:r>
              <a:rPr lang="en-US" b="true" sz="2599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Fall Recess/Break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699587" y="3287724"/>
            <a:ext cx="2911997" cy="1362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true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October 29</a:t>
            </a:r>
            <a:r>
              <a:rPr lang="en-US" sz="2599" b="true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th</a:t>
            </a:r>
            <a:r>
              <a:rPr lang="en-US" sz="2599" b="true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</a:p>
          <a:p>
            <a:pPr algn="ctr" marL="0" indent="0" lvl="0">
              <a:lnSpc>
                <a:spcPts val="3639"/>
              </a:lnSpc>
              <a:spcBef>
                <a:spcPct val="0"/>
              </a:spcBef>
            </a:pPr>
            <a:r>
              <a:rPr lang="en-US" b="true" sz="2599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FPC’s Haunted Mansion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DAGo11VGjHc</dc:identifier>
  <dcterms:modified xsi:type="dcterms:W3CDTF">2011-08-01T06:04:30Z</dcterms:modified>
  <cp:revision>1</cp:revision>
  <dc:title>Summer 2025 Student Life Orientation Presentation</dc:title>
</cp:coreProperties>
</file>